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Ex1.xml" ContentType="application/vnd.ms-office.chartex+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2.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7.xml" ContentType="application/vnd.openxmlformats-officedocument.presentationml.notesSlide+xml"/>
  <Override PartName="/ppt/charts/chart5.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8.xml" ContentType="application/vnd.openxmlformats-officedocument.presentationml.notesSlide+xml"/>
  <Override PartName="/ppt/charts/chart6.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9.xml" ContentType="application/vnd.openxmlformats-officedocument.presentationml.notesSlide+xml"/>
  <Override PartName="/ppt/charts/chart7.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4"/>
  </p:notesMasterIdLst>
  <p:sldIdLst>
    <p:sldId id="286" r:id="rId2"/>
    <p:sldId id="466" r:id="rId3"/>
    <p:sldId id="256" r:id="rId4"/>
    <p:sldId id="266" r:id="rId5"/>
    <p:sldId id="257" r:id="rId6"/>
    <p:sldId id="463" r:id="rId7"/>
    <p:sldId id="260" r:id="rId8"/>
    <p:sldId id="261" r:id="rId9"/>
    <p:sldId id="262" r:id="rId10"/>
    <p:sldId id="263" r:id="rId11"/>
    <p:sldId id="264"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2E2254A-B976-4C9E-B193-D75D84F47FA0}">
          <p14:sldIdLst>
            <p14:sldId id="286"/>
            <p14:sldId id="466"/>
            <p14:sldId id="256"/>
            <p14:sldId id="266"/>
            <p14:sldId id="257"/>
            <p14:sldId id="463"/>
            <p14:sldId id="260"/>
            <p14:sldId id="261"/>
            <p14:sldId id="262"/>
            <p14:sldId id="263"/>
            <p14:sldId id="264"/>
            <p14:sldId id="26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0F0"/>
    <a:srgbClr val="EBEBEB"/>
    <a:srgbClr val="F91E26"/>
    <a:srgbClr val="FA1E25"/>
    <a:srgbClr val="113146"/>
    <a:srgbClr val="CCC6BE"/>
    <a:srgbClr val="46413C"/>
    <a:srgbClr val="F1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40" autoAdjust="0"/>
    <p:restoredTop sz="96357" autoAdjust="0"/>
  </p:normalViewPr>
  <p:slideViewPr>
    <p:cSldViewPr snapToGrid="0" snapToObjects="1">
      <p:cViewPr varScale="1">
        <p:scale>
          <a:sx n="110" d="100"/>
          <a:sy n="110" d="100"/>
        </p:scale>
        <p:origin x="82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5.xml"/><Relationship Id="rId1" Type="http://schemas.microsoft.com/office/2011/relationships/chartStyle" Target="style5.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6.xml"/><Relationship Id="rId1" Type="http://schemas.microsoft.com/office/2011/relationships/chartStyle" Target="style6.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7.xml"/><Relationship Id="rId1" Type="http://schemas.microsoft.com/office/2011/relationships/chartStyle" Target="style7.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8.xml"/><Relationship Id="rId1" Type="http://schemas.microsoft.com/office/2011/relationships/chartStyle" Target="style8.xml"/></Relationships>
</file>

<file path=ppt/charts/_rels/chartEx1.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a:t>Question 1: What does your hospital use as the expected/benchmarked productivity percentage?</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Question #1</c:v>
                </c:pt>
              </c:strCache>
            </c:strRef>
          </c:tx>
          <c:spPr>
            <a:solidFill>
              <a:schemeClr val="accent1"/>
            </a:solidFill>
            <a:ln>
              <a:noFill/>
            </a:ln>
            <a:effectLst/>
          </c:spPr>
          <c:invertIfNegative val="0"/>
          <c:dLbls>
            <c:delete val="1"/>
          </c:dLbls>
          <c:cat>
            <c:strRef>
              <c:f>Sheet1!$A$2:$A$16</c:f>
              <c:strCache>
                <c:ptCount val="15"/>
                <c:pt idx="0">
                  <c:v>Respondent 1</c:v>
                </c:pt>
                <c:pt idx="1">
                  <c:v>Respondent 2</c:v>
                </c:pt>
                <c:pt idx="2">
                  <c:v>Respondent 3</c:v>
                </c:pt>
                <c:pt idx="3">
                  <c:v>Respondent 4</c:v>
                </c:pt>
                <c:pt idx="4">
                  <c:v>Respondent 5</c:v>
                </c:pt>
                <c:pt idx="5">
                  <c:v>Respondent 6</c:v>
                </c:pt>
                <c:pt idx="6">
                  <c:v>Respondent 7</c:v>
                </c:pt>
                <c:pt idx="7">
                  <c:v>Respondent 8</c:v>
                </c:pt>
                <c:pt idx="8">
                  <c:v>Respondent 9</c:v>
                </c:pt>
                <c:pt idx="9">
                  <c:v>Respondent 10</c:v>
                </c:pt>
                <c:pt idx="10">
                  <c:v>Respondent 11</c:v>
                </c:pt>
                <c:pt idx="11">
                  <c:v>Respondent 12</c:v>
                </c:pt>
                <c:pt idx="12">
                  <c:v>Respondent 13</c:v>
                </c:pt>
                <c:pt idx="13">
                  <c:v>Respondent 14</c:v>
                </c:pt>
                <c:pt idx="14">
                  <c:v>Respondent 15</c:v>
                </c:pt>
              </c:strCache>
            </c:strRef>
          </c:cat>
          <c:val>
            <c:numRef>
              <c:f>Sheet1!$B$2:$B$16</c:f>
              <c:numCache>
                <c:formatCode>General</c:formatCode>
                <c:ptCount val="15"/>
                <c:pt idx="0">
                  <c:v>65</c:v>
                </c:pt>
                <c:pt idx="1">
                  <c:v>75</c:v>
                </c:pt>
                <c:pt idx="2">
                  <c:v>65</c:v>
                </c:pt>
                <c:pt idx="3">
                  <c:v>50</c:v>
                </c:pt>
                <c:pt idx="4">
                  <c:v>65</c:v>
                </c:pt>
                <c:pt idx="5">
                  <c:v>60</c:v>
                </c:pt>
                <c:pt idx="6">
                  <c:v>65</c:v>
                </c:pt>
                <c:pt idx="7">
                  <c:v>60</c:v>
                </c:pt>
                <c:pt idx="8">
                  <c:v>70</c:v>
                </c:pt>
                <c:pt idx="9">
                  <c:v>65</c:v>
                </c:pt>
                <c:pt idx="10">
                  <c:v>65</c:v>
                </c:pt>
                <c:pt idx="11">
                  <c:v>62</c:v>
                </c:pt>
                <c:pt idx="12">
                  <c:v>80</c:v>
                </c:pt>
                <c:pt idx="13">
                  <c:v>80</c:v>
                </c:pt>
                <c:pt idx="14">
                  <c:v>55</c:v>
                </c:pt>
              </c:numCache>
            </c:numRef>
          </c:val>
          <c:extLst>
            <c:ext xmlns:c16="http://schemas.microsoft.com/office/drawing/2014/chart" uri="{C3380CC4-5D6E-409C-BE32-E72D297353CC}">
              <c16:uniqueId val="{00000000-48CA-43B4-B70F-89F763F39BF0}"/>
            </c:ext>
          </c:extLst>
        </c:ser>
        <c:dLbls>
          <c:showLegendKey val="0"/>
          <c:showVal val="1"/>
          <c:showCatName val="0"/>
          <c:showSerName val="0"/>
          <c:showPercent val="0"/>
          <c:showBubbleSize val="0"/>
        </c:dLbls>
        <c:gapWidth val="150"/>
        <c:overlap val="-25"/>
        <c:axId val="425501000"/>
        <c:axId val="425503624"/>
      </c:barChart>
      <c:catAx>
        <c:axId val="425501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25503624"/>
        <c:crosses val="autoZero"/>
        <c:auto val="1"/>
        <c:lblAlgn val="ctr"/>
        <c:lblOffset val="100"/>
        <c:noMultiLvlLbl val="0"/>
      </c:catAx>
      <c:valAx>
        <c:axId val="425503624"/>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255010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a:t>Question 3: How do you reward team members who meet their productivity?</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4743633164440057"/>
          <c:y val="0.29532074671041775"/>
          <c:w val="0.40615617142540811"/>
          <c:h val="0.6262984403579902"/>
        </c:manualLayout>
      </c:layout>
      <c:pieChart>
        <c:varyColors val="1"/>
        <c:ser>
          <c:idx val="0"/>
          <c:order val="0"/>
          <c:tx>
            <c:strRef>
              <c:f>Sheet1!$B$1</c:f>
              <c:strCache>
                <c:ptCount val="1"/>
                <c:pt idx="0">
                  <c:v>Question 3</c:v>
                </c:pt>
              </c:strCache>
            </c:strRef>
          </c:tx>
          <c:dPt>
            <c:idx val="0"/>
            <c:bubble3D val="0"/>
            <c:spPr>
              <a:solidFill>
                <a:schemeClr val="accent1">
                  <a:lumMod val="60000"/>
                  <a:lumOff val="40000"/>
                </a:schemeClr>
              </a:solidFill>
              <a:ln w="19050">
                <a:solidFill>
                  <a:schemeClr val="lt1"/>
                </a:solidFill>
              </a:ln>
              <a:effectLst/>
            </c:spPr>
            <c:extLst>
              <c:ext xmlns:c16="http://schemas.microsoft.com/office/drawing/2014/chart" uri="{C3380CC4-5D6E-409C-BE32-E72D297353CC}">
                <c16:uniqueId val="{00000001-E4B0-4F9F-817B-FF69E660DA8A}"/>
              </c:ext>
            </c:extLst>
          </c:dPt>
          <c:dPt>
            <c:idx val="1"/>
            <c:bubble3D val="0"/>
            <c:spPr>
              <a:solidFill>
                <a:schemeClr val="accent2">
                  <a:lumMod val="60000"/>
                  <a:lumOff val="40000"/>
                </a:schemeClr>
              </a:solidFill>
              <a:ln w="19050">
                <a:solidFill>
                  <a:schemeClr val="lt1"/>
                </a:solidFill>
              </a:ln>
              <a:effectLst/>
            </c:spPr>
            <c:extLst>
              <c:ext xmlns:c16="http://schemas.microsoft.com/office/drawing/2014/chart" uri="{C3380CC4-5D6E-409C-BE32-E72D297353CC}">
                <c16:uniqueId val="{00000003-E4B0-4F9F-817B-FF69E660DA8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4B0-4F9F-817B-FF69E660DA8A}"/>
              </c:ext>
            </c:extLst>
          </c:dPt>
          <c:dPt>
            <c:idx val="3"/>
            <c:bubble3D val="0"/>
            <c:spPr>
              <a:solidFill>
                <a:schemeClr val="accent4">
                  <a:lumMod val="60000"/>
                  <a:lumOff val="40000"/>
                </a:schemeClr>
              </a:solidFill>
              <a:ln w="19050">
                <a:solidFill>
                  <a:schemeClr val="lt1"/>
                </a:solidFill>
              </a:ln>
              <a:effectLst/>
            </c:spPr>
            <c:extLst>
              <c:ext xmlns:c16="http://schemas.microsoft.com/office/drawing/2014/chart" uri="{C3380CC4-5D6E-409C-BE32-E72D297353CC}">
                <c16:uniqueId val="{00000007-E4B0-4F9F-817B-FF69E660DA8A}"/>
              </c:ext>
            </c:extLst>
          </c:dPt>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No Reward</c:v>
                </c:pt>
                <c:pt idx="1">
                  <c:v>Annual Performance/Merit Increase</c:v>
                </c:pt>
                <c:pt idx="2">
                  <c:v>Bonuses</c:v>
                </c:pt>
                <c:pt idx="3">
                  <c:v>Other</c:v>
                </c:pt>
              </c:strCache>
            </c:strRef>
          </c:cat>
          <c:val>
            <c:numRef>
              <c:f>Sheet1!$B$2:$B$5</c:f>
              <c:numCache>
                <c:formatCode>General</c:formatCode>
                <c:ptCount val="4"/>
                <c:pt idx="0">
                  <c:v>7</c:v>
                </c:pt>
                <c:pt idx="1">
                  <c:v>4</c:v>
                </c:pt>
                <c:pt idx="2">
                  <c:v>1</c:v>
                </c:pt>
                <c:pt idx="3">
                  <c:v>3</c:v>
                </c:pt>
              </c:numCache>
            </c:numRef>
          </c:val>
          <c:extLst>
            <c:ext xmlns:c16="http://schemas.microsoft.com/office/drawing/2014/chart" uri="{C3380CC4-5D6E-409C-BE32-E72D297353CC}">
              <c16:uniqueId val="{00000008-E4B0-4F9F-817B-FF69E660DA8A}"/>
            </c:ext>
          </c:extLst>
        </c:ser>
        <c:dLbls>
          <c:showLegendKey val="0"/>
          <c:showVal val="0"/>
          <c:showCatName val="0"/>
          <c:showSerName val="0"/>
          <c:showPercent val="1"/>
          <c:showBubbleSize val="0"/>
          <c:showLeaderLines val="1"/>
        </c:dLbls>
        <c:firstSliceAng val="0"/>
      </c:pieChart>
      <c:spPr>
        <a:noFill/>
        <a:ln>
          <a:noFill/>
        </a:ln>
        <a:effectLst/>
      </c:spPr>
    </c:plotArea>
    <c:legend>
      <c:legendPos val="t"/>
      <c:layout>
        <c:manualLayout>
          <c:xMode val="edge"/>
          <c:yMode val="edge"/>
          <c:x val="2.5566736307361834E-2"/>
          <c:y val="0.32023591122839162"/>
          <c:w val="0.43675698734105128"/>
          <c:h val="0.5928690469599812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a:t>Question 4: How do you follow-up with team members who do not meet their productivity?</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5228203422716422"/>
          <c:y val="0.25005635454721881"/>
          <c:w val="0.46477599480971116"/>
          <c:h val="0.56595494686994985"/>
        </c:manualLayout>
      </c:layout>
      <c:pieChart>
        <c:varyColors val="1"/>
        <c:ser>
          <c:idx val="0"/>
          <c:order val="0"/>
          <c:tx>
            <c:strRef>
              <c:f>Sheet1!$B$1</c:f>
              <c:strCache>
                <c:ptCount val="1"/>
                <c:pt idx="0">
                  <c:v>Question 4</c:v>
                </c:pt>
              </c:strCache>
            </c:strRef>
          </c:tx>
          <c:dPt>
            <c:idx val="0"/>
            <c:bubble3D val="0"/>
            <c:spPr>
              <a:solidFill>
                <a:schemeClr val="accent1">
                  <a:lumMod val="60000"/>
                  <a:lumOff val="40000"/>
                </a:schemeClr>
              </a:solidFill>
              <a:ln w="19050">
                <a:solidFill>
                  <a:schemeClr val="lt1"/>
                </a:solidFill>
              </a:ln>
              <a:effectLst/>
            </c:spPr>
            <c:extLst>
              <c:ext xmlns:c16="http://schemas.microsoft.com/office/drawing/2014/chart" uri="{C3380CC4-5D6E-409C-BE32-E72D297353CC}">
                <c16:uniqueId val="{00000001-96F6-4675-A6D7-61828EDF9306}"/>
              </c:ext>
            </c:extLst>
          </c:dPt>
          <c:dPt>
            <c:idx val="1"/>
            <c:bubble3D val="0"/>
            <c:spPr>
              <a:solidFill>
                <a:schemeClr val="accent2">
                  <a:lumMod val="60000"/>
                  <a:lumOff val="40000"/>
                </a:schemeClr>
              </a:solidFill>
              <a:ln w="19050">
                <a:solidFill>
                  <a:schemeClr val="lt1"/>
                </a:solidFill>
              </a:ln>
              <a:effectLst/>
            </c:spPr>
            <c:extLst>
              <c:ext xmlns:c16="http://schemas.microsoft.com/office/drawing/2014/chart" uri="{C3380CC4-5D6E-409C-BE32-E72D297353CC}">
                <c16:uniqueId val="{00000003-96F6-4675-A6D7-61828EDF930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6F6-4675-A6D7-61828EDF9306}"/>
              </c:ext>
            </c:extLst>
          </c:dPt>
          <c:dPt>
            <c:idx val="3"/>
            <c:bubble3D val="0"/>
            <c:spPr>
              <a:solidFill>
                <a:schemeClr val="accent4">
                  <a:lumMod val="40000"/>
                  <a:lumOff val="60000"/>
                </a:schemeClr>
              </a:solidFill>
              <a:ln w="19050">
                <a:solidFill>
                  <a:schemeClr val="lt1"/>
                </a:solidFill>
              </a:ln>
              <a:effectLst/>
            </c:spPr>
            <c:extLst>
              <c:ext xmlns:c16="http://schemas.microsoft.com/office/drawing/2014/chart" uri="{C3380CC4-5D6E-409C-BE32-E72D297353CC}">
                <c16:uniqueId val="{00000007-96F6-4675-A6D7-61828EDF9306}"/>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96F6-4675-A6D7-61828EDF9306}"/>
              </c:ext>
            </c:extLst>
          </c:dPt>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No Action or Consequence</c:v>
                </c:pt>
                <c:pt idx="1">
                  <c:v>Meeting or Coaching</c:v>
                </c:pt>
                <c:pt idx="2">
                  <c:v>Adverse Outcome for Annual Review</c:v>
                </c:pt>
                <c:pt idx="3">
                  <c:v>Systems Approach</c:v>
                </c:pt>
                <c:pt idx="4">
                  <c:v>Stepwise Approach</c:v>
                </c:pt>
              </c:strCache>
            </c:strRef>
          </c:cat>
          <c:val>
            <c:numRef>
              <c:f>Sheet1!$B$2:$B$6</c:f>
              <c:numCache>
                <c:formatCode>General</c:formatCode>
                <c:ptCount val="5"/>
                <c:pt idx="0">
                  <c:v>3</c:v>
                </c:pt>
                <c:pt idx="1">
                  <c:v>7</c:v>
                </c:pt>
                <c:pt idx="2">
                  <c:v>2</c:v>
                </c:pt>
                <c:pt idx="3">
                  <c:v>2</c:v>
                </c:pt>
                <c:pt idx="4">
                  <c:v>1</c:v>
                </c:pt>
              </c:numCache>
            </c:numRef>
          </c:val>
          <c:extLst>
            <c:ext xmlns:c16="http://schemas.microsoft.com/office/drawing/2014/chart" uri="{C3380CC4-5D6E-409C-BE32-E72D297353CC}">
              <c16:uniqueId val="{0000000A-96F6-4675-A6D7-61828EDF9306}"/>
            </c:ext>
          </c:extLst>
        </c:ser>
        <c:dLbls>
          <c:showLegendKey val="0"/>
          <c:showVal val="0"/>
          <c:showCatName val="0"/>
          <c:showSerName val="0"/>
          <c:showPercent val="1"/>
          <c:showBubbleSize val="0"/>
          <c:showLeaderLines val="1"/>
        </c:dLbls>
        <c:firstSliceAng val="0"/>
      </c:pieChart>
      <c:spPr>
        <a:noFill/>
        <a:ln>
          <a:noFill/>
        </a:ln>
        <a:effectLst/>
      </c:spPr>
    </c:plotArea>
    <c:legend>
      <c:legendPos val="t"/>
      <c:layout>
        <c:manualLayout>
          <c:xMode val="edge"/>
          <c:yMode val="edge"/>
          <c:x val="3.7557042808921963E-2"/>
          <c:y val="0.29182376026351897"/>
          <c:w val="0.43214582916134348"/>
          <c:h val="0.48725603353815883"/>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pieChart>
        <c:varyColors val="1"/>
        <c:ser>
          <c:idx val="0"/>
          <c:order val="0"/>
          <c:tx>
            <c:strRef>
              <c:f>Sheet1!$B$1</c:f>
              <c:strCache>
                <c:ptCount val="1"/>
                <c:pt idx="0">
                  <c:v>Question 6: When is documentation completed by the therapist?</c:v>
                </c:pt>
              </c:strCache>
            </c:strRef>
          </c:tx>
          <c:dPt>
            <c:idx val="0"/>
            <c:bubble3D val="0"/>
            <c:spPr>
              <a:solidFill>
                <a:schemeClr val="accent1">
                  <a:lumMod val="60000"/>
                  <a:lumOff val="40000"/>
                </a:schemeClr>
              </a:solidFill>
              <a:ln w="19050">
                <a:solidFill>
                  <a:schemeClr val="lt1"/>
                </a:solidFill>
              </a:ln>
              <a:effectLst/>
            </c:spPr>
            <c:extLst>
              <c:ext xmlns:c16="http://schemas.microsoft.com/office/drawing/2014/chart" uri="{C3380CC4-5D6E-409C-BE32-E72D297353CC}">
                <c16:uniqueId val="{00000002-6901-417B-898B-2ADCE5013FFB}"/>
              </c:ext>
            </c:extLst>
          </c:dPt>
          <c:dPt>
            <c:idx val="1"/>
            <c:bubble3D val="0"/>
            <c:spPr>
              <a:solidFill>
                <a:schemeClr val="accent2">
                  <a:lumMod val="60000"/>
                  <a:lumOff val="40000"/>
                </a:schemeClr>
              </a:solidFill>
              <a:ln w="19050">
                <a:solidFill>
                  <a:schemeClr val="lt1"/>
                </a:solidFill>
              </a:ln>
              <a:effectLst/>
            </c:spPr>
            <c:extLst>
              <c:ext xmlns:c16="http://schemas.microsoft.com/office/drawing/2014/chart" uri="{C3380CC4-5D6E-409C-BE32-E72D297353CC}">
                <c16:uniqueId val="{00000004-6901-417B-898B-2ADCE5013FF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C32-4FC9-9C03-0D0C60E61D38}"/>
              </c:ext>
            </c:extLst>
          </c:dPt>
          <c:dPt>
            <c:idx val="3"/>
            <c:bubble3D val="0"/>
            <c:spPr>
              <a:solidFill>
                <a:schemeClr val="accent4">
                  <a:lumMod val="60000"/>
                  <a:lumOff val="40000"/>
                </a:schemeClr>
              </a:solidFill>
              <a:ln w="19050">
                <a:solidFill>
                  <a:schemeClr val="lt1"/>
                </a:solidFill>
              </a:ln>
              <a:effectLst/>
            </c:spPr>
            <c:extLst>
              <c:ext xmlns:c16="http://schemas.microsoft.com/office/drawing/2014/chart" uri="{C3380CC4-5D6E-409C-BE32-E72D297353CC}">
                <c16:uniqueId val="{00000003-6901-417B-898B-2ADCE5013FFB}"/>
              </c:ext>
            </c:extLst>
          </c:dPt>
          <c:dLbls>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End of Day</c:v>
                </c:pt>
                <c:pt idx="1">
                  <c:v>Flexible (can be concurrent, end of day, blocked time, etc.)</c:v>
                </c:pt>
                <c:pt idx="2">
                  <c:v>In Real Time, Concurrently</c:v>
                </c:pt>
                <c:pt idx="3">
                  <c:v>During Blocked Time</c:v>
                </c:pt>
              </c:strCache>
            </c:strRef>
          </c:cat>
          <c:val>
            <c:numRef>
              <c:f>Sheet1!$B$2:$B$5</c:f>
              <c:numCache>
                <c:formatCode>General</c:formatCode>
                <c:ptCount val="4"/>
                <c:pt idx="0">
                  <c:v>6</c:v>
                </c:pt>
                <c:pt idx="1">
                  <c:v>5</c:v>
                </c:pt>
                <c:pt idx="2">
                  <c:v>2</c:v>
                </c:pt>
                <c:pt idx="3">
                  <c:v>2</c:v>
                </c:pt>
              </c:numCache>
            </c:numRef>
          </c:val>
          <c:extLst>
            <c:ext xmlns:c16="http://schemas.microsoft.com/office/drawing/2014/chart" uri="{C3380CC4-5D6E-409C-BE32-E72D297353CC}">
              <c16:uniqueId val="{00000000-6901-417B-898B-2ADCE5013FFB}"/>
            </c:ext>
          </c:extLst>
        </c:ser>
        <c:dLbls>
          <c:showLegendKey val="0"/>
          <c:showVal val="0"/>
          <c:showCatName val="0"/>
          <c:showSerName val="0"/>
          <c:showPercent val="1"/>
          <c:showBubbleSize val="0"/>
          <c:showLeaderLines val="1"/>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a:t>Question 7: Duration most often booked for each Speech Therapy (ST) appointment (Percentage shown)</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60 min</c:v>
                </c:pt>
              </c:strCache>
            </c:strRef>
          </c:tx>
          <c:spPr>
            <a:solidFill>
              <a:schemeClr val="accent1"/>
            </a:solidFill>
            <a:ln>
              <a:noFill/>
            </a:ln>
            <a:effectLst/>
          </c:spPr>
          <c:invertIfNegative val="0"/>
          <c:cat>
            <c:strRef>
              <c:f>Sheet1!$A$2:$A$5</c:f>
              <c:strCache>
                <c:ptCount val="4"/>
                <c:pt idx="0">
                  <c:v>Other</c:v>
                </c:pt>
                <c:pt idx="1">
                  <c:v>30 min</c:v>
                </c:pt>
                <c:pt idx="2">
                  <c:v>45 min</c:v>
                </c:pt>
                <c:pt idx="3">
                  <c:v>60 min</c:v>
                </c:pt>
              </c:strCache>
            </c:strRef>
          </c:cat>
          <c:val>
            <c:numRef>
              <c:f>Sheet1!$B$2:$B$5</c:f>
              <c:numCache>
                <c:formatCode>General</c:formatCode>
                <c:ptCount val="4"/>
                <c:pt idx="0">
                  <c:v>0</c:v>
                </c:pt>
                <c:pt idx="1">
                  <c:v>9</c:v>
                </c:pt>
                <c:pt idx="2">
                  <c:v>18</c:v>
                </c:pt>
                <c:pt idx="3">
                  <c:v>73</c:v>
                </c:pt>
              </c:numCache>
            </c:numRef>
          </c:val>
          <c:extLst>
            <c:ext xmlns:c16="http://schemas.microsoft.com/office/drawing/2014/chart" uri="{C3380CC4-5D6E-409C-BE32-E72D297353CC}">
              <c16:uniqueId val="{00000000-A047-4460-B9BC-1653CA13D98B}"/>
            </c:ext>
          </c:extLst>
        </c:ser>
        <c:dLbls>
          <c:showLegendKey val="0"/>
          <c:showVal val="0"/>
          <c:showCatName val="0"/>
          <c:showSerName val="0"/>
          <c:showPercent val="0"/>
          <c:showBubbleSize val="0"/>
        </c:dLbls>
        <c:gapWidth val="182"/>
        <c:axId val="505108064"/>
        <c:axId val="505108392"/>
      </c:barChart>
      <c:catAx>
        <c:axId val="5051080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505108392"/>
        <c:crosses val="autoZero"/>
        <c:auto val="1"/>
        <c:lblAlgn val="ctr"/>
        <c:lblOffset val="100"/>
        <c:noMultiLvlLbl val="0"/>
      </c:catAx>
      <c:valAx>
        <c:axId val="505108392"/>
        <c:scaling>
          <c:orientation val="minMax"/>
          <c:max val="10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5051080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dirty="0"/>
              <a:t>Question 8: In addition to the Speech Therapists (ST), what support is provided and general assignment? (Percentage shown)</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Question 8: In addition to the Speech Therapists (ST), what support is provided and general assignment?</c:v>
                </c:pt>
              </c:strCache>
            </c:strRef>
          </c:tx>
          <c:spPr>
            <a:solidFill>
              <a:schemeClr val="accent1"/>
            </a:solidFill>
            <a:ln>
              <a:noFill/>
            </a:ln>
            <a:effectLst/>
          </c:spPr>
          <c:invertIfNegative val="0"/>
          <c:cat>
            <c:strRef>
              <c:f>Sheet1!$A$2:$A$5</c:f>
              <c:strCache>
                <c:ptCount val="4"/>
                <c:pt idx="0">
                  <c:v>Tech: Prep, Clean-up, 
See Patients, Other</c:v>
                </c:pt>
                <c:pt idx="1">
                  <c:v>Admin Assistant: 
Prep, Clean-up, 
See Patients, Other</c:v>
                </c:pt>
                <c:pt idx="2">
                  <c:v>Scribe: Prep, Clean-up, 
See Patients, Other</c:v>
                </c:pt>
                <c:pt idx="3">
                  <c:v>MA: Prep, Clean-up, 
See Patients, Other</c:v>
                </c:pt>
              </c:strCache>
            </c:strRef>
          </c:cat>
          <c:val>
            <c:numRef>
              <c:f>Sheet1!$B$2:$B$5</c:f>
              <c:numCache>
                <c:formatCode>General</c:formatCode>
                <c:ptCount val="4"/>
                <c:pt idx="0">
                  <c:v>86.7</c:v>
                </c:pt>
                <c:pt idx="1">
                  <c:v>6.7</c:v>
                </c:pt>
                <c:pt idx="2">
                  <c:v>6.7</c:v>
                </c:pt>
                <c:pt idx="3">
                  <c:v>0</c:v>
                </c:pt>
              </c:numCache>
            </c:numRef>
          </c:val>
          <c:extLst>
            <c:ext xmlns:c16="http://schemas.microsoft.com/office/drawing/2014/chart" uri="{C3380CC4-5D6E-409C-BE32-E72D297353CC}">
              <c16:uniqueId val="{00000000-001D-4A4E-9D8A-6063D35ED654}"/>
            </c:ext>
          </c:extLst>
        </c:ser>
        <c:dLbls>
          <c:showLegendKey val="0"/>
          <c:showVal val="0"/>
          <c:showCatName val="0"/>
          <c:showSerName val="0"/>
          <c:showPercent val="0"/>
          <c:showBubbleSize val="0"/>
        </c:dLbls>
        <c:gapWidth val="182"/>
        <c:axId val="505102160"/>
        <c:axId val="505095600"/>
      </c:barChart>
      <c:catAx>
        <c:axId val="5051021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505095600"/>
        <c:crosses val="autoZero"/>
        <c:auto val="1"/>
        <c:lblAlgn val="ctr"/>
        <c:lblOffset val="100"/>
        <c:noMultiLvlLbl val="0"/>
      </c:catAx>
      <c:valAx>
        <c:axId val="50509560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5051021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a:t>Question 9: In addition to Physical/Occupational Therapists (PT/OT), what support is provided and general assignment? (Percentage shown)</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Question 9: In addition to Physical/Occupational Therapists (PT/OT), what support is provided and general assignment?</c:v>
                </c:pt>
              </c:strCache>
            </c:strRef>
          </c:tx>
          <c:spPr>
            <a:solidFill>
              <a:schemeClr val="accent1"/>
            </a:solidFill>
            <a:ln>
              <a:noFill/>
            </a:ln>
            <a:effectLst/>
          </c:spPr>
          <c:invertIfNegative val="0"/>
          <c:cat>
            <c:strRef>
              <c:f>Sheet1!$A$2:$A$5</c:f>
              <c:strCache>
                <c:ptCount val="4"/>
                <c:pt idx="0">
                  <c:v>Tech: Prep, Clean-up, 
See Patients, Other</c:v>
                </c:pt>
                <c:pt idx="1">
                  <c:v>Admin Assistant: 
Prep, Clean-up, 
See Patients, Other</c:v>
                </c:pt>
                <c:pt idx="2">
                  <c:v>Scribe: Prep, Clean-up, 
See Patients, Other</c:v>
                </c:pt>
                <c:pt idx="3">
                  <c:v>MA: Prep, Clean-up, 
See Patients, Other</c:v>
                </c:pt>
              </c:strCache>
            </c:strRef>
          </c:cat>
          <c:val>
            <c:numRef>
              <c:f>Sheet1!$B$2:$B$5</c:f>
              <c:numCache>
                <c:formatCode>General</c:formatCode>
                <c:ptCount val="4"/>
                <c:pt idx="0">
                  <c:v>100</c:v>
                </c:pt>
                <c:pt idx="1">
                  <c:v>0</c:v>
                </c:pt>
                <c:pt idx="2">
                  <c:v>0</c:v>
                </c:pt>
                <c:pt idx="3">
                  <c:v>0</c:v>
                </c:pt>
              </c:numCache>
            </c:numRef>
          </c:val>
          <c:extLst>
            <c:ext xmlns:c16="http://schemas.microsoft.com/office/drawing/2014/chart" uri="{C3380CC4-5D6E-409C-BE32-E72D297353CC}">
              <c16:uniqueId val="{00000000-1D8B-4FCD-8DCB-C7F6A51737D2}"/>
            </c:ext>
          </c:extLst>
        </c:ser>
        <c:dLbls>
          <c:showLegendKey val="0"/>
          <c:showVal val="0"/>
          <c:showCatName val="0"/>
          <c:showSerName val="0"/>
          <c:showPercent val="0"/>
          <c:showBubbleSize val="0"/>
        </c:dLbls>
        <c:gapWidth val="182"/>
        <c:axId val="491163048"/>
        <c:axId val="491153864"/>
      </c:barChart>
      <c:catAx>
        <c:axId val="4911630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91153864"/>
        <c:crosses val="autoZero"/>
        <c:auto val="1"/>
        <c:lblAlgn val="ctr"/>
        <c:lblOffset val="100"/>
        <c:noMultiLvlLbl val="0"/>
      </c:catAx>
      <c:valAx>
        <c:axId val="491153864"/>
        <c:scaling>
          <c:orientation val="minMax"/>
          <c:max val="10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911630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numDim type="val">
        <cx:f>Sheet1!$A$1:$A$15</cx:f>
        <cx:lvl ptCount="15" formatCode="General"/>
      </cx:numDim>
    </cx:data>
    <cx:data id="1">
      <cx:numDim type="val">
        <cx:f>Sheet1!$B$1:$B$15</cx:f>
        <cx:lvl ptCount="15" formatCode="General">
          <cx:pt idx="0">65</cx:pt>
          <cx:pt idx="1">75</cx:pt>
          <cx:pt idx="2">65</cx:pt>
          <cx:pt idx="3">50</cx:pt>
          <cx:pt idx="4">65</cx:pt>
          <cx:pt idx="5">60</cx:pt>
          <cx:pt idx="6">65</cx:pt>
          <cx:pt idx="7">60</cx:pt>
          <cx:pt idx="8">70</cx:pt>
          <cx:pt idx="9">65</cx:pt>
          <cx:pt idx="10">65</cx:pt>
          <cx:pt idx="11">62</cx:pt>
          <cx:pt idx="12">80</cx:pt>
          <cx:pt idx="13">80</cx:pt>
          <cx:pt idx="14">55</cx:pt>
        </cx:lvl>
      </cx:numDim>
    </cx:data>
  </cx:chartData>
  <cx:chart>
    <cx:title pos="t" align="ctr" overlay="0">
      <cx:tx>
        <cx:rich>
          <a:bodyPr spcFirstLastPara="1" vertOverflow="ellipsis" horzOverflow="overflow" wrap="square" lIns="0" tIns="0" rIns="0" bIns="0" anchor="ctr" anchorCtr="1"/>
          <a:lstStyle/>
          <a:p>
            <a:pPr algn="ctr" rtl="0">
              <a:defRPr sz="1600">
                <a:solidFill>
                  <a:schemeClr val="tx1"/>
                </a:solidFill>
              </a:defRPr>
            </a:pPr>
            <a:r>
              <a:rPr lang="en-US" sz="1600" b="0" i="0" u="none" strike="noStrike" baseline="0" dirty="0">
                <a:solidFill>
                  <a:schemeClr val="tx1"/>
                </a:solidFill>
                <a:latin typeface="Calibri" panose="020F0502020204030204"/>
              </a:rPr>
              <a:t>Question 1 cont.</a:t>
            </a:r>
          </a:p>
          <a:p>
            <a:pPr algn="ctr" rtl="0">
              <a:defRPr sz="1600">
                <a:solidFill>
                  <a:schemeClr val="tx1"/>
                </a:solidFill>
              </a:defRPr>
            </a:pPr>
            <a:r>
              <a:rPr lang="en-US" sz="1600" b="0" i="0" u="none" strike="noStrike" baseline="0" dirty="0">
                <a:solidFill>
                  <a:schemeClr val="tx1"/>
                </a:solidFill>
                <a:latin typeface="Calibri" panose="020F0502020204030204"/>
              </a:rPr>
              <a:t>Productivity Metric: Box and Whisker Plot</a:t>
            </a:r>
          </a:p>
        </cx:rich>
      </cx:tx>
    </cx:title>
    <cx:plotArea>
      <cx:plotAreaRegion>
        <cx:series layoutId="boxWhisker" uniqueId="{DA4D5237-E4B0-4507-8AC7-83FEB2376FC6}">
          <cx:dataId val="0"/>
          <cx:layoutPr>
            <cx:visibility meanLine="0" meanMarker="1" nonoutliers="0" outliers="1"/>
            <cx:statistics quartileMethod="exclusive"/>
          </cx:layoutPr>
        </cx:series>
        <cx:series layoutId="boxWhisker" uniqueId="{B89CEBCF-57F7-4134-BADC-0C12114F3CD8}">
          <cx:dataId val="1"/>
          <cx:layoutPr>
            <cx:visibility meanLine="0" meanMarker="1" nonoutliers="0" outliers="1"/>
            <cx:statistics quartileMethod="exclusive"/>
          </cx:layoutPr>
        </cx:series>
      </cx:plotAreaRegion>
      <cx:axis id="0" hidden="1">
        <cx:catScaling gapWidth="1"/>
        <cx:tickLabels/>
        <cx:txPr>
          <a:bodyPr vertOverflow="overflow" horzOverflow="overflow" wrap="square" lIns="0" tIns="0" rIns="0" bIns="0"/>
          <a:lstStyle/>
          <a:p>
            <a:pPr algn="ctr" rtl="0">
              <a:defRPr sz="1600" b="0" i="0">
                <a:solidFill>
                  <a:schemeClr val="tx1"/>
                </a:solidFill>
                <a:latin typeface="Calibri" panose="020F0502020204030204" pitchFamily="34" charset="0"/>
                <a:ea typeface="Calibri" panose="020F0502020204030204" pitchFamily="34" charset="0"/>
                <a:cs typeface="Calibri" panose="020F0502020204030204" pitchFamily="34" charset="0"/>
              </a:defRPr>
            </a:pPr>
            <a:endParaRPr lang="en-US" sz="1600">
              <a:solidFill>
                <a:schemeClr val="tx1"/>
              </a:solidFill>
            </a:endParaRPr>
          </a:p>
        </cx:txPr>
      </cx:axis>
      <cx:axis id="1">
        <cx:valScaling max="90" min="40"/>
        <cx:majorGridlines/>
        <cx:tickLabels/>
        <cx:txPr>
          <a:bodyPr vertOverflow="overflow" horzOverflow="overflow" wrap="square" lIns="0" tIns="0" rIns="0" bIns="0"/>
          <a:lstStyle/>
          <a:p>
            <a:pPr algn="ctr" rtl="0">
              <a:defRPr sz="1600" b="0" i="0">
                <a:solidFill>
                  <a:schemeClr val="tx1"/>
                </a:solidFill>
                <a:latin typeface="Calibri" panose="020F0502020204030204" pitchFamily="34" charset="0"/>
                <a:ea typeface="Calibri" panose="020F0502020204030204" pitchFamily="34" charset="0"/>
                <a:cs typeface="Calibri" panose="020F0502020204030204" pitchFamily="34" charset="0"/>
              </a:defRPr>
            </a:pPr>
            <a:endParaRPr lang="en-US" sz="1600">
              <a:solidFill>
                <a:schemeClr val="tx1"/>
              </a:solidFill>
            </a:endParaRPr>
          </a:p>
        </cx:txPr>
      </cx:axis>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1C52CC-E317-EF47-83F1-A8F28E64ABD3}" type="datetimeFigureOut">
              <a:rPr lang="en-US" smtClean="0"/>
              <a:t>8/12/2022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53F35B-DFA9-3B4C-BDFE-04BA7D0E5308}" type="slidenum">
              <a:rPr lang="en-US" smtClean="0"/>
              <a:t>‹#›</a:t>
            </a:fld>
            <a:endParaRPr lang="en-US" dirty="0"/>
          </a:p>
        </p:txBody>
      </p:sp>
    </p:spTree>
    <p:extLst>
      <p:ext uri="{BB962C8B-B14F-4D97-AF65-F5344CB8AC3E}">
        <p14:creationId xmlns:p14="http://schemas.microsoft.com/office/powerpoint/2010/main" val="719692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53F35B-DFA9-3B4C-BDFE-04BA7D0E5308}" type="slidenum">
              <a:rPr lang="en-US" smtClean="0"/>
              <a:t>1</a:t>
            </a:fld>
            <a:endParaRPr lang="en-US" dirty="0"/>
          </a:p>
        </p:txBody>
      </p:sp>
    </p:spTree>
    <p:extLst>
      <p:ext uri="{BB962C8B-B14F-4D97-AF65-F5344CB8AC3E}">
        <p14:creationId xmlns:p14="http://schemas.microsoft.com/office/powerpoint/2010/main" val="4240015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6CF0C8-FD7C-4D6E-9BA2-CA7F8CC53125}" type="slidenum">
              <a:rPr lang="en-US" smtClean="0"/>
              <a:t>3</a:t>
            </a:fld>
            <a:endParaRPr lang="en-US" dirty="0"/>
          </a:p>
        </p:txBody>
      </p:sp>
    </p:spTree>
    <p:extLst>
      <p:ext uri="{BB962C8B-B14F-4D97-AF65-F5344CB8AC3E}">
        <p14:creationId xmlns:p14="http://schemas.microsoft.com/office/powerpoint/2010/main" val="4139100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6CF0C8-FD7C-4D6E-9BA2-CA7F8CC53125}" type="slidenum">
              <a:rPr lang="en-US" smtClean="0"/>
              <a:t>4</a:t>
            </a:fld>
            <a:endParaRPr lang="en-US" dirty="0"/>
          </a:p>
        </p:txBody>
      </p:sp>
    </p:spTree>
    <p:extLst>
      <p:ext uri="{BB962C8B-B14F-4D97-AF65-F5344CB8AC3E}">
        <p14:creationId xmlns:p14="http://schemas.microsoft.com/office/powerpoint/2010/main" val="674038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6CF0C8-FD7C-4D6E-9BA2-CA7F8CC53125}" type="slidenum">
              <a:rPr lang="en-US" smtClean="0"/>
              <a:t>5</a:t>
            </a:fld>
            <a:endParaRPr lang="en-US" dirty="0"/>
          </a:p>
        </p:txBody>
      </p:sp>
    </p:spTree>
    <p:extLst>
      <p:ext uri="{BB962C8B-B14F-4D97-AF65-F5344CB8AC3E}">
        <p14:creationId xmlns:p14="http://schemas.microsoft.com/office/powerpoint/2010/main" val="934444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6CF0C8-FD7C-4D6E-9BA2-CA7F8CC53125}" type="slidenum">
              <a:rPr lang="en-US" smtClean="0"/>
              <a:t>7</a:t>
            </a:fld>
            <a:endParaRPr lang="en-US" dirty="0"/>
          </a:p>
        </p:txBody>
      </p:sp>
    </p:spTree>
    <p:extLst>
      <p:ext uri="{BB962C8B-B14F-4D97-AF65-F5344CB8AC3E}">
        <p14:creationId xmlns:p14="http://schemas.microsoft.com/office/powerpoint/2010/main" val="22282560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6CF0C8-FD7C-4D6E-9BA2-CA7F8CC53125}" type="slidenum">
              <a:rPr lang="en-US" smtClean="0"/>
              <a:t>8</a:t>
            </a:fld>
            <a:endParaRPr lang="en-US" dirty="0"/>
          </a:p>
        </p:txBody>
      </p:sp>
    </p:spTree>
    <p:extLst>
      <p:ext uri="{BB962C8B-B14F-4D97-AF65-F5344CB8AC3E}">
        <p14:creationId xmlns:p14="http://schemas.microsoft.com/office/powerpoint/2010/main" val="32342661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6CF0C8-FD7C-4D6E-9BA2-CA7F8CC53125}" type="slidenum">
              <a:rPr lang="en-US" smtClean="0"/>
              <a:t>9</a:t>
            </a:fld>
            <a:endParaRPr lang="en-US" dirty="0"/>
          </a:p>
        </p:txBody>
      </p:sp>
    </p:spTree>
    <p:extLst>
      <p:ext uri="{BB962C8B-B14F-4D97-AF65-F5344CB8AC3E}">
        <p14:creationId xmlns:p14="http://schemas.microsoft.com/office/powerpoint/2010/main" val="39512410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6CF0C8-FD7C-4D6E-9BA2-CA7F8CC53125}" type="slidenum">
              <a:rPr lang="en-US" smtClean="0"/>
              <a:t>10</a:t>
            </a:fld>
            <a:endParaRPr lang="en-US" dirty="0"/>
          </a:p>
        </p:txBody>
      </p:sp>
    </p:spTree>
    <p:extLst>
      <p:ext uri="{BB962C8B-B14F-4D97-AF65-F5344CB8AC3E}">
        <p14:creationId xmlns:p14="http://schemas.microsoft.com/office/powerpoint/2010/main" val="31677816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Same</a:t>
            </a:r>
          </a:p>
        </p:txBody>
      </p:sp>
      <p:sp>
        <p:nvSpPr>
          <p:cNvPr id="4" name="Slide Number Placeholder 3"/>
          <p:cNvSpPr>
            <a:spLocks noGrp="1"/>
          </p:cNvSpPr>
          <p:nvPr>
            <p:ph type="sldNum" sz="quarter" idx="5"/>
          </p:nvPr>
        </p:nvSpPr>
        <p:spPr/>
        <p:txBody>
          <a:bodyPr/>
          <a:lstStyle/>
          <a:p>
            <a:fld id="{156CF0C8-FD7C-4D6E-9BA2-CA7F8CC53125}" type="slidenum">
              <a:rPr lang="en-US" smtClean="0"/>
              <a:t>11</a:t>
            </a:fld>
            <a:endParaRPr lang="en-US" dirty="0"/>
          </a:p>
        </p:txBody>
      </p:sp>
    </p:spTree>
    <p:extLst>
      <p:ext uri="{BB962C8B-B14F-4D97-AF65-F5344CB8AC3E}">
        <p14:creationId xmlns:p14="http://schemas.microsoft.com/office/powerpoint/2010/main" val="6862779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1.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jpeg"/><Relationship Id="rId1" Type="http://schemas.openxmlformats.org/officeDocument/2006/relationships/slideMaster" Target="../slideMasters/slideMaster1.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1.jpeg"/><Relationship Id="rId1" Type="http://schemas.openxmlformats.org/officeDocument/2006/relationships/slideMaster" Target="../slideMasters/slideMaster1.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C989362-DC1E-5645-B78F-F9563F066D92}"/>
              </a:ext>
            </a:extLst>
          </p:cNvPr>
          <p:cNvPicPr>
            <a:picLocks noChangeAspect="1"/>
          </p:cNvPicPr>
          <p:nvPr userDrawn="1"/>
        </p:nvPicPr>
        <p:blipFill>
          <a:blip r:embed="rId2"/>
          <a:srcRect/>
          <a:stretch/>
        </p:blipFill>
        <p:spPr>
          <a:xfrm>
            <a:off x="0" y="-5113"/>
            <a:ext cx="5450546" cy="6863113"/>
          </a:xfrm>
          <a:prstGeom prst="rect">
            <a:avLst/>
          </a:prstGeom>
        </p:spPr>
      </p:pic>
      <p:pic>
        <p:nvPicPr>
          <p:cNvPr id="10" name="Graphic 9">
            <a:extLst>
              <a:ext uri="{FF2B5EF4-FFF2-40B4-BE49-F238E27FC236}">
                <a16:creationId xmlns:a16="http://schemas.microsoft.com/office/drawing/2014/main" id="{353516DA-5959-C24B-B195-D8682ECA2D7E}"/>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727174" y="2276789"/>
            <a:ext cx="8100390" cy="2304421"/>
          </a:xfrm>
          <a:prstGeom prst="rect">
            <a:avLst/>
          </a:prstGeom>
        </p:spPr>
      </p:pic>
      <p:sp>
        <p:nvSpPr>
          <p:cNvPr id="2" name="Title 1">
            <a:extLst>
              <a:ext uri="{FF2B5EF4-FFF2-40B4-BE49-F238E27FC236}">
                <a16:creationId xmlns:a16="http://schemas.microsoft.com/office/drawing/2014/main" id="{832A741C-4B81-3047-B1DF-0C4DA2C17224}"/>
              </a:ext>
            </a:extLst>
          </p:cNvPr>
          <p:cNvSpPr>
            <a:spLocks noGrp="1"/>
          </p:cNvSpPr>
          <p:nvPr>
            <p:ph type="ctrTitle"/>
          </p:nvPr>
        </p:nvSpPr>
        <p:spPr>
          <a:xfrm>
            <a:off x="4076345" y="2862596"/>
            <a:ext cx="7434840" cy="849819"/>
          </a:xfrm>
        </p:spPr>
        <p:txBody>
          <a:bodyPr anchor="b"/>
          <a:lstStyle>
            <a:lvl1pPr algn="ctr">
              <a:defRPr sz="3800">
                <a:solidFill>
                  <a:schemeClr val="bg1"/>
                </a:solidFill>
              </a:defRPr>
            </a:lvl1pPr>
          </a:lstStyle>
          <a:p>
            <a:r>
              <a:rPr lang="en-US" dirty="0"/>
              <a:t>Click to edit Master title style</a:t>
            </a:r>
          </a:p>
        </p:txBody>
      </p:sp>
      <p:pic>
        <p:nvPicPr>
          <p:cNvPr id="6" name="Graphic 5">
            <a:extLst>
              <a:ext uri="{FF2B5EF4-FFF2-40B4-BE49-F238E27FC236}">
                <a16:creationId xmlns:a16="http://schemas.microsoft.com/office/drawing/2014/main" id="{2F4D3C74-C845-A54A-930F-6F9CCA018E2E}"/>
              </a:ext>
            </a:extLst>
          </p:cNvPr>
          <p:cNvPicPr>
            <a:picLocks noChangeAspect="1"/>
          </p:cNvPicPr>
          <p:nvPr userDrawn="1"/>
        </p:nvPicPr>
        <p:blipFill>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8932481" y="226379"/>
            <a:ext cx="2627796" cy="1096819"/>
          </a:xfrm>
          <a:prstGeom prst="rect">
            <a:avLst/>
          </a:prstGeom>
        </p:spPr>
      </p:pic>
    </p:spTree>
    <p:extLst>
      <p:ext uri="{BB962C8B-B14F-4D97-AF65-F5344CB8AC3E}">
        <p14:creationId xmlns:p14="http://schemas.microsoft.com/office/powerpoint/2010/main" val="1019273219"/>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46572-1911-1543-86F3-5580EF09B763}"/>
              </a:ext>
            </a:extLst>
          </p:cNvPr>
          <p:cNvSpPr>
            <a:spLocks noGrp="1"/>
          </p:cNvSpPr>
          <p:nvPr>
            <p:ph type="title"/>
          </p:nvPr>
        </p:nvSpPr>
        <p:spPr>
          <a:xfrm>
            <a:off x="839788" y="457200"/>
            <a:ext cx="3932237" cy="1600200"/>
          </a:xfrm>
        </p:spPr>
        <p:txBody>
          <a:bodyPr anchor="b"/>
          <a:lstStyle>
            <a:lvl1pPr>
              <a:defRPr sz="3200">
                <a:solidFill>
                  <a:schemeClr val="tx1">
                    <a:lumMod val="75000"/>
                  </a:schemeClr>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F8AC0448-3E73-9346-AC2D-202A1A4CFDAE}"/>
              </a:ext>
            </a:extLst>
          </p:cNvPr>
          <p:cNvSpPr>
            <a:spLocks noGrp="1"/>
          </p:cNvSpPr>
          <p:nvPr>
            <p:ph idx="1"/>
          </p:nvPr>
        </p:nvSpPr>
        <p:spPr>
          <a:xfrm>
            <a:off x="5183188" y="987425"/>
            <a:ext cx="6172200" cy="4873625"/>
          </a:xfrm>
        </p:spPr>
        <p:txBody>
          <a:bodyPr/>
          <a:lstStyle>
            <a:lvl1pPr>
              <a:defRPr sz="3200">
                <a:solidFill>
                  <a:schemeClr val="tx1">
                    <a:lumMod val="75000"/>
                  </a:schemeClr>
                </a:solidFill>
              </a:defRPr>
            </a:lvl1pPr>
            <a:lvl2pPr>
              <a:defRPr sz="2800">
                <a:solidFill>
                  <a:schemeClr val="tx1">
                    <a:lumMod val="75000"/>
                  </a:schemeClr>
                </a:solidFill>
              </a:defRPr>
            </a:lvl2pPr>
            <a:lvl3pPr>
              <a:defRPr sz="2400">
                <a:solidFill>
                  <a:schemeClr val="tx1">
                    <a:lumMod val="75000"/>
                  </a:schemeClr>
                </a:solidFill>
              </a:defRPr>
            </a:lvl3pPr>
            <a:lvl4pPr>
              <a:defRPr sz="2000">
                <a:solidFill>
                  <a:schemeClr val="tx1">
                    <a:lumMod val="75000"/>
                  </a:schemeClr>
                </a:solidFill>
              </a:defRPr>
            </a:lvl4pPr>
            <a:lvl5pPr>
              <a:defRPr sz="2000">
                <a:solidFill>
                  <a:schemeClr val="tx1">
                    <a:lumMod val="75000"/>
                  </a:schemeClr>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8DB97BC5-650D-024F-88DE-583212A55A5B}"/>
              </a:ext>
            </a:extLst>
          </p:cNvPr>
          <p:cNvSpPr>
            <a:spLocks noGrp="1"/>
          </p:cNvSpPr>
          <p:nvPr>
            <p:ph type="body" sz="half" idx="2"/>
          </p:nvPr>
        </p:nvSpPr>
        <p:spPr>
          <a:xfrm>
            <a:off x="839788" y="2057400"/>
            <a:ext cx="3932237" cy="3811588"/>
          </a:xfrm>
        </p:spPr>
        <p:txBody>
          <a:bodyPr/>
          <a:lstStyle>
            <a:lvl1pPr marL="0" indent="0">
              <a:buNone/>
              <a:defRPr sz="1600">
                <a:solidFill>
                  <a:schemeClr val="tx1">
                    <a:lumMod val="7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7" name="Slide Number Placeholder 6">
            <a:extLst>
              <a:ext uri="{FF2B5EF4-FFF2-40B4-BE49-F238E27FC236}">
                <a16:creationId xmlns:a16="http://schemas.microsoft.com/office/drawing/2014/main" id="{CF0F2905-01A7-E945-81C9-7A6F8FDF3090}"/>
              </a:ext>
            </a:extLst>
          </p:cNvPr>
          <p:cNvSpPr>
            <a:spLocks noGrp="1"/>
          </p:cNvSpPr>
          <p:nvPr>
            <p:ph type="sldNum" sz="quarter" idx="12"/>
          </p:nvPr>
        </p:nvSpPr>
        <p:spPr/>
        <p:txBody>
          <a:bodyPr/>
          <a:lstStyle/>
          <a:p>
            <a:fld id="{15606E4E-5BB3-424D-AA00-79BFD05D6828}" type="slidenum">
              <a:rPr lang="en-US" smtClean="0"/>
              <a:t>‹#›</a:t>
            </a:fld>
            <a:endParaRPr lang="en-US" dirty="0"/>
          </a:p>
        </p:txBody>
      </p:sp>
      <p:sp>
        <p:nvSpPr>
          <p:cNvPr id="6" name="Footer Placeholder 8">
            <a:extLst>
              <a:ext uri="{FF2B5EF4-FFF2-40B4-BE49-F238E27FC236}">
                <a16:creationId xmlns:a16="http://schemas.microsoft.com/office/drawing/2014/main" id="{61BB6735-6C4C-0C47-9D20-C2A9FC174694}"/>
              </a:ext>
            </a:extLst>
          </p:cNvPr>
          <p:cNvSpPr>
            <a:spLocks noGrp="1"/>
          </p:cNvSpPr>
          <p:nvPr>
            <p:ph type="ftr" sz="quarter" idx="3"/>
          </p:nvPr>
        </p:nvSpPr>
        <p:spPr>
          <a:xfrm>
            <a:off x="838199" y="6356350"/>
            <a:ext cx="1028231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4001417782"/>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92C9A-FC29-2E43-BCC1-12017D532A5B}"/>
              </a:ext>
            </a:extLst>
          </p:cNvPr>
          <p:cNvSpPr>
            <a:spLocks noGrp="1"/>
          </p:cNvSpPr>
          <p:nvPr>
            <p:ph type="title"/>
          </p:nvPr>
        </p:nvSpPr>
        <p:spPr>
          <a:xfrm>
            <a:off x="839788" y="457200"/>
            <a:ext cx="3932237" cy="1600200"/>
          </a:xfrm>
        </p:spPr>
        <p:txBody>
          <a:bodyPr anchor="b"/>
          <a:lstStyle>
            <a:lvl1pPr>
              <a:defRPr sz="3200">
                <a:solidFill>
                  <a:schemeClr val="tx1">
                    <a:lumMod val="75000"/>
                  </a:schemeClr>
                </a:solidFill>
              </a:defRPr>
            </a:lvl1pPr>
          </a:lstStyle>
          <a:p>
            <a:r>
              <a:rPr lang="en-US" dirty="0"/>
              <a:t>Click to edit Master title style</a:t>
            </a:r>
          </a:p>
        </p:txBody>
      </p:sp>
      <p:sp>
        <p:nvSpPr>
          <p:cNvPr id="3" name="Picture Placeholder 2">
            <a:extLst>
              <a:ext uri="{FF2B5EF4-FFF2-40B4-BE49-F238E27FC236}">
                <a16:creationId xmlns:a16="http://schemas.microsoft.com/office/drawing/2014/main" id="{91C45CCE-1506-D64D-912B-9802DBA48A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5752F7F-4E71-6B46-A8DE-386E9C237C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6DC7F59E-7424-3045-881B-304E00541EFC}"/>
              </a:ext>
            </a:extLst>
          </p:cNvPr>
          <p:cNvSpPr>
            <a:spLocks noGrp="1"/>
          </p:cNvSpPr>
          <p:nvPr>
            <p:ph type="sldNum" sz="quarter" idx="12"/>
          </p:nvPr>
        </p:nvSpPr>
        <p:spPr/>
        <p:txBody>
          <a:bodyPr/>
          <a:lstStyle/>
          <a:p>
            <a:fld id="{15606E4E-5BB3-424D-AA00-79BFD05D6828}" type="slidenum">
              <a:rPr lang="en-US" smtClean="0"/>
              <a:t>‹#›</a:t>
            </a:fld>
            <a:endParaRPr lang="en-US" dirty="0"/>
          </a:p>
        </p:txBody>
      </p:sp>
      <p:sp>
        <p:nvSpPr>
          <p:cNvPr id="6" name="Footer Placeholder 8">
            <a:extLst>
              <a:ext uri="{FF2B5EF4-FFF2-40B4-BE49-F238E27FC236}">
                <a16:creationId xmlns:a16="http://schemas.microsoft.com/office/drawing/2014/main" id="{69C01A42-C30B-2E43-9814-E99DEBB0CA01}"/>
              </a:ext>
            </a:extLst>
          </p:cNvPr>
          <p:cNvSpPr>
            <a:spLocks noGrp="1"/>
          </p:cNvSpPr>
          <p:nvPr>
            <p:ph type="ftr" sz="quarter" idx="3"/>
          </p:nvPr>
        </p:nvSpPr>
        <p:spPr>
          <a:xfrm>
            <a:off x="838199" y="6356350"/>
            <a:ext cx="1028231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766170799"/>
      </p:ext>
    </p:extLst>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F53F9-EF21-3E48-B372-7B117382E7DB}"/>
              </a:ext>
            </a:extLst>
          </p:cNvPr>
          <p:cNvSpPr>
            <a:spLocks noGrp="1"/>
          </p:cNvSpPr>
          <p:nvPr>
            <p:ph type="title"/>
          </p:nvPr>
        </p:nvSpPr>
        <p:spPr/>
        <p:txBody>
          <a:bodyPr/>
          <a:lstStyle>
            <a:lvl1pPr>
              <a:defRPr>
                <a:solidFill>
                  <a:schemeClr val="tx1">
                    <a:lumMod val="75000"/>
                  </a:schemeClr>
                </a:solidFill>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35FAB031-B25A-1645-877C-94CFC7D278C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C22F4358-5432-F543-8DC1-1C590AC8C155}"/>
              </a:ext>
            </a:extLst>
          </p:cNvPr>
          <p:cNvSpPr>
            <a:spLocks noGrp="1"/>
          </p:cNvSpPr>
          <p:nvPr>
            <p:ph type="sldNum" sz="quarter" idx="12"/>
          </p:nvPr>
        </p:nvSpPr>
        <p:spPr/>
        <p:txBody>
          <a:bodyPr/>
          <a:lstStyle/>
          <a:p>
            <a:fld id="{15606E4E-5BB3-424D-AA00-79BFD05D6828}" type="slidenum">
              <a:rPr lang="en-US" smtClean="0"/>
              <a:t>‹#›</a:t>
            </a:fld>
            <a:endParaRPr lang="en-US" dirty="0"/>
          </a:p>
        </p:txBody>
      </p:sp>
      <p:sp>
        <p:nvSpPr>
          <p:cNvPr id="5" name="Footer Placeholder 8">
            <a:extLst>
              <a:ext uri="{FF2B5EF4-FFF2-40B4-BE49-F238E27FC236}">
                <a16:creationId xmlns:a16="http://schemas.microsoft.com/office/drawing/2014/main" id="{4B5BF021-21D3-5240-88E2-F86BBA95C8D3}"/>
              </a:ext>
            </a:extLst>
          </p:cNvPr>
          <p:cNvSpPr>
            <a:spLocks noGrp="1"/>
          </p:cNvSpPr>
          <p:nvPr>
            <p:ph type="ftr" sz="quarter" idx="3"/>
          </p:nvPr>
        </p:nvSpPr>
        <p:spPr>
          <a:xfrm>
            <a:off x="838199" y="6356350"/>
            <a:ext cx="1028231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15879797"/>
      </p:ext>
    </p:extLst>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939761F-8FA2-504A-BB5F-6867C7FA2BC5}"/>
              </a:ext>
            </a:extLst>
          </p:cNvPr>
          <p:cNvSpPr>
            <a:spLocks noGrp="1"/>
          </p:cNvSpPr>
          <p:nvPr>
            <p:ph type="title" orient="vert"/>
          </p:nvPr>
        </p:nvSpPr>
        <p:spPr>
          <a:xfrm>
            <a:off x="8724900" y="365125"/>
            <a:ext cx="2628900" cy="5811838"/>
          </a:xfrm>
        </p:spPr>
        <p:txBody>
          <a:bodyPr vert="eaVert"/>
          <a:lstStyle>
            <a:lvl1pPr>
              <a:defRPr>
                <a:solidFill>
                  <a:schemeClr val="tx1">
                    <a:lumMod val="75000"/>
                  </a:schemeClr>
                </a:solidFill>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BEA8C836-6C5F-FF4B-9BF9-07C03C04419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8">
            <a:extLst>
              <a:ext uri="{FF2B5EF4-FFF2-40B4-BE49-F238E27FC236}">
                <a16:creationId xmlns:a16="http://schemas.microsoft.com/office/drawing/2014/main" id="{0DFF8B47-F9F9-9446-8C0E-C2E92DAE1620}"/>
              </a:ext>
            </a:extLst>
          </p:cNvPr>
          <p:cNvSpPr>
            <a:spLocks noGrp="1"/>
          </p:cNvSpPr>
          <p:nvPr>
            <p:ph type="ftr" sz="quarter" idx="3"/>
          </p:nvPr>
        </p:nvSpPr>
        <p:spPr>
          <a:xfrm>
            <a:off x="838199" y="6356350"/>
            <a:ext cx="1028231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821794810"/>
      </p:ext>
    </p:extLst>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3C2E0-0DF5-EA4D-9F0E-72B7F92D6B6E}"/>
              </a:ext>
            </a:extLst>
          </p:cNvPr>
          <p:cNvSpPr>
            <a:spLocks noGrp="1"/>
          </p:cNvSpPr>
          <p:nvPr>
            <p:ph type="title" hasCustomPrompt="1"/>
          </p:nvPr>
        </p:nvSpPr>
        <p:spPr>
          <a:xfrm>
            <a:off x="322614" y="328319"/>
            <a:ext cx="11151704" cy="453135"/>
          </a:xfrm>
        </p:spPr>
        <p:txBody>
          <a:bodyPr/>
          <a:lstStyle>
            <a:lvl1pPr>
              <a:defRPr/>
            </a:lvl1pPr>
          </a:lstStyle>
          <a:p>
            <a:r>
              <a:rPr lang="en-US" dirty="0"/>
              <a:t>&lt;Name of Project&gt;</a:t>
            </a:r>
          </a:p>
        </p:txBody>
      </p:sp>
      <p:sp>
        <p:nvSpPr>
          <p:cNvPr id="3" name="Content Placeholder 2">
            <a:extLst>
              <a:ext uri="{FF2B5EF4-FFF2-40B4-BE49-F238E27FC236}">
                <a16:creationId xmlns:a16="http://schemas.microsoft.com/office/drawing/2014/main" id="{449C913F-6890-E34E-8A7E-723526C91E55}"/>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971CB2B9-6402-4AA2-9404-96B501D42355}"/>
              </a:ext>
            </a:extLst>
          </p:cNvPr>
          <p:cNvSpPr/>
          <p:nvPr userDrawn="1"/>
        </p:nvSpPr>
        <p:spPr>
          <a:xfrm rot="10800000">
            <a:off x="0" y="954122"/>
            <a:ext cx="12192000" cy="199064"/>
          </a:xfrm>
          <a:prstGeom prst="rect">
            <a:avLst/>
          </a:prstGeom>
          <a:solidFill>
            <a:srgbClr val="E825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41C8A81E-A22F-41FD-BB27-100FF1236148}"/>
              </a:ext>
            </a:extLst>
          </p:cNvPr>
          <p:cNvCxnSpPr>
            <a:cxnSpLocks/>
          </p:cNvCxnSpPr>
          <p:nvPr userDrawn="1"/>
        </p:nvCxnSpPr>
        <p:spPr>
          <a:xfrm rot="10800000">
            <a:off x="0" y="893649"/>
            <a:ext cx="12192000" cy="0"/>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42982FE1-A578-491E-A6DC-82342E79528D}"/>
              </a:ext>
            </a:extLst>
          </p:cNvPr>
          <p:cNvCxnSpPr>
            <a:cxnSpLocks/>
          </p:cNvCxnSpPr>
          <p:nvPr userDrawn="1"/>
        </p:nvCxnSpPr>
        <p:spPr>
          <a:xfrm rot="10800000">
            <a:off x="5256" y="216124"/>
            <a:ext cx="12192000" cy="0"/>
          </a:xfrm>
          <a:prstGeom prst="line">
            <a:avLst/>
          </a:prstGeom>
          <a:ln>
            <a:solidFill>
              <a:srgbClr val="E82533"/>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32148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FBD37-781C-49EE-BD53-A020FF4A71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01D7947-2F8C-437E-A7A1-1400821BC0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199FFB-0A15-4BD0-8166-96F6EEC6E23A}"/>
              </a:ext>
            </a:extLst>
          </p:cNvPr>
          <p:cNvSpPr>
            <a:spLocks noGrp="1"/>
          </p:cNvSpPr>
          <p:nvPr>
            <p:ph type="dt" sz="half" idx="10"/>
          </p:nvPr>
        </p:nvSpPr>
        <p:spPr/>
        <p:txBody>
          <a:bodyPr/>
          <a:lstStyle/>
          <a:p>
            <a:fld id="{4103BA8A-CEE1-4EF0-B59C-53AF04101246}" type="datetimeFigureOut">
              <a:rPr lang="en-US" smtClean="0"/>
              <a:t>8/12/2022</a:t>
            </a:fld>
            <a:endParaRPr lang="en-US" dirty="0"/>
          </a:p>
        </p:txBody>
      </p:sp>
      <p:sp>
        <p:nvSpPr>
          <p:cNvPr id="5" name="Footer Placeholder 4">
            <a:extLst>
              <a:ext uri="{FF2B5EF4-FFF2-40B4-BE49-F238E27FC236}">
                <a16:creationId xmlns:a16="http://schemas.microsoft.com/office/drawing/2014/main" id="{815BB8F0-BF76-4115-9A9C-6F4747A9127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3EFCF1C-3153-4D95-9751-A501AABDE01C}"/>
              </a:ext>
            </a:extLst>
          </p:cNvPr>
          <p:cNvSpPr>
            <a:spLocks noGrp="1"/>
          </p:cNvSpPr>
          <p:nvPr>
            <p:ph type="sldNum" sz="quarter" idx="12"/>
          </p:nvPr>
        </p:nvSpPr>
        <p:spPr/>
        <p:txBody>
          <a:bodyPr/>
          <a:lstStyle/>
          <a:p>
            <a:fld id="{4C0A5825-83A6-4845-A666-196E0C695AFD}" type="slidenum">
              <a:rPr lang="en-US" smtClean="0"/>
              <a:t>‹#›</a:t>
            </a:fld>
            <a:endParaRPr lang="en-US" dirty="0"/>
          </a:p>
        </p:txBody>
      </p:sp>
    </p:spTree>
    <p:extLst>
      <p:ext uri="{BB962C8B-B14F-4D97-AF65-F5344CB8AC3E}">
        <p14:creationId xmlns:p14="http://schemas.microsoft.com/office/powerpoint/2010/main" val="2287567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V2">
    <p:spTree>
      <p:nvGrpSpPr>
        <p:cNvPr id="1" name=""/>
        <p:cNvGrpSpPr/>
        <p:nvPr/>
      </p:nvGrpSpPr>
      <p:grpSpPr>
        <a:xfrm>
          <a:off x="0" y="0"/>
          <a:ext cx="0" cy="0"/>
          <a:chOff x="0" y="0"/>
          <a:chExt cx="0" cy="0"/>
        </a:xfrm>
      </p:grpSpPr>
      <p:pic>
        <p:nvPicPr>
          <p:cNvPr id="8" name="Picture 7" descr="A person holding a baby&#10;&#10;Description automatically generated with low confidence">
            <a:extLst>
              <a:ext uri="{FF2B5EF4-FFF2-40B4-BE49-F238E27FC236}">
                <a16:creationId xmlns:a16="http://schemas.microsoft.com/office/drawing/2014/main" id="{A0BD70D9-FDC1-F942-AFCD-ACC234D8E343}"/>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939" y="-19878"/>
            <a:ext cx="4591878" cy="6887817"/>
          </a:xfrm>
          <a:prstGeom prst="rect">
            <a:avLst/>
          </a:prstGeom>
        </p:spPr>
      </p:pic>
      <p:sp>
        <p:nvSpPr>
          <p:cNvPr id="6" name="Slide Number Placeholder 5">
            <a:extLst>
              <a:ext uri="{FF2B5EF4-FFF2-40B4-BE49-F238E27FC236}">
                <a16:creationId xmlns:a16="http://schemas.microsoft.com/office/drawing/2014/main" id="{82CA90C4-34F3-C241-8FCF-3C49A2E22D07}"/>
              </a:ext>
            </a:extLst>
          </p:cNvPr>
          <p:cNvSpPr>
            <a:spLocks noGrp="1"/>
          </p:cNvSpPr>
          <p:nvPr>
            <p:ph type="sldNum" sz="quarter" idx="12"/>
          </p:nvPr>
        </p:nvSpPr>
        <p:spPr/>
        <p:txBody>
          <a:bodyPr/>
          <a:lstStyle/>
          <a:p>
            <a:fld id="{15606E4E-5BB3-424D-AA00-79BFD05D6828}" type="slidenum">
              <a:rPr lang="en-US" smtClean="0"/>
              <a:t>‹#›</a:t>
            </a:fld>
            <a:endParaRPr lang="en-US" dirty="0"/>
          </a:p>
        </p:txBody>
      </p:sp>
      <p:pic>
        <p:nvPicPr>
          <p:cNvPr id="15" name="Graphic 14">
            <a:extLst>
              <a:ext uri="{FF2B5EF4-FFF2-40B4-BE49-F238E27FC236}">
                <a16:creationId xmlns:a16="http://schemas.microsoft.com/office/drawing/2014/main" id="{4C611D0F-1068-D84E-AFC2-929984A8DC6F}"/>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727174" y="2276789"/>
            <a:ext cx="8100390" cy="2304421"/>
          </a:xfrm>
          <a:prstGeom prst="rect">
            <a:avLst/>
          </a:prstGeom>
        </p:spPr>
      </p:pic>
      <p:sp>
        <p:nvSpPr>
          <p:cNvPr id="7" name="Title 1">
            <a:extLst>
              <a:ext uri="{FF2B5EF4-FFF2-40B4-BE49-F238E27FC236}">
                <a16:creationId xmlns:a16="http://schemas.microsoft.com/office/drawing/2014/main" id="{26E4CAAD-4851-CF42-93C2-786F1FD28EC4}"/>
              </a:ext>
            </a:extLst>
          </p:cNvPr>
          <p:cNvSpPr>
            <a:spLocks noGrp="1"/>
          </p:cNvSpPr>
          <p:nvPr>
            <p:ph type="ctrTitle"/>
          </p:nvPr>
        </p:nvSpPr>
        <p:spPr>
          <a:xfrm>
            <a:off x="4076345" y="2862596"/>
            <a:ext cx="7434840" cy="849819"/>
          </a:xfrm>
        </p:spPr>
        <p:txBody>
          <a:bodyPr anchor="b"/>
          <a:lstStyle>
            <a:lvl1pPr algn="ctr">
              <a:defRPr sz="3800">
                <a:solidFill>
                  <a:schemeClr val="bg1"/>
                </a:solidFill>
              </a:defRPr>
            </a:lvl1pPr>
          </a:lstStyle>
          <a:p>
            <a:r>
              <a:rPr lang="en-US" dirty="0"/>
              <a:t>Click to edit Master title style</a:t>
            </a:r>
          </a:p>
        </p:txBody>
      </p:sp>
      <p:pic>
        <p:nvPicPr>
          <p:cNvPr id="9" name="Graphic 8">
            <a:extLst>
              <a:ext uri="{FF2B5EF4-FFF2-40B4-BE49-F238E27FC236}">
                <a16:creationId xmlns:a16="http://schemas.microsoft.com/office/drawing/2014/main" id="{20C7FFC1-C3E7-D84A-8134-2C1D1E95CB1F}"/>
              </a:ext>
            </a:extLst>
          </p:cNvPr>
          <p:cNvPicPr>
            <a:picLocks noChangeAspect="1"/>
          </p:cNvPicPr>
          <p:nvPr userDrawn="1"/>
        </p:nvPicPr>
        <p:blipFill>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8932481" y="226379"/>
            <a:ext cx="2627796" cy="1096819"/>
          </a:xfrm>
          <a:prstGeom prst="rect">
            <a:avLst/>
          </a:prstGeom>
        </p:spPr>
      </p:pic>
    </p:spTree>
    <p:extLst>
      <p:ext uri="{BB962C8B-B14F-4D97-AF65-F5344CB8AC3E}">
        <p14:creationId xmlns:p14="http://schemas.microsoft.com/office/powerpoint/2010/main" val="3242074187"/>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V3">
    <p:spTree>
      <p:nvGrpSpPr>
        <p:cNvPr id="1" name=""/>
        <p:cNvGrpSpPr/>
        <p:nvPr/>
      </p:nvGrpSpPr>
      <p:grpSpPr>
        <a:xfrm>
          <a:off x="0" y="0"/>
          <a:ext cx="0" cy="0"/>
          <a:chOff x="0" y="0"/>
          <a:chExt cx="0" cy="0"/>
        </a:xfrm>
      </p:grpSpPr>
      <p:pic>
        <p:nvPicPr>
          <p:cNvPr id="4" name="Picture 3" descr="A picture containing indoor, floor, kitchen&#10;&#10;Description automatically generated">
            <a:extLst>
              <a:ext uri="{FF2B5EF4-FFF2-40B4-BE49-F238E27FC236}">
                <a16:creationId xmlns:a16="http://schemas.microsoft.com/office/drawing/2014/main" id="{D05E504B-7F82-8A40-9735-2E2FA90EE904}"/>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4572000" cy="6858000"/>
          </a:xfrm>
          <a:prstGeom prst="rect">
            <a:avLst/>
          </a:prstGeom>
        </p:spPr>
      </p:pic>
      <p:pic>
        <p:nvPicPr>
          <p:cNvPr id="10" name="Graphic 9">
            <a:extLst>
              <a:ext uri="{FF2B5EF4-FFF2-40B4-BE49-F238E27FC236}">
                <a16:creationId xmlns:a16="http://schemas.microsoft.com/office/drawing/2014/main" id="{353516DA-5959-C24B-B195-D8682ECA2D7E}"/>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727174" y="2276789"/>
            <a:ext cx="8100390" cy="2304421"/>
          </a:xfrm>
          <a:prstGeom prst="rect">
            <a:avLst/>
          </a:prstGeom>
        </p:spPr>
      </p:pic>
      <p:sp>
        <p:nvSpPr>
          <p:cNvPr id="6" name="Slide Number Placeholder 5">
            <a:extLst>
              <a:ext uri="{FF2B5EF4-FFF2-40B4-BE49-F238E27FC236}">
                <a16:creationId xmlns:a16="http://schemas.microsoft.com/office/drawing/2014/main" id="{82CA90C4-34F3-C241-8FCF-3C49A2E22D07}"/>
              </a:ext>
            </a:extLst>
          </p:cNvPr>
          <p:cNvSpPr>
            <a:spLocks noGrp="1"/>
          </p:cNvSpPr>
          <p:nvPr>
            <p:ph type="sldNum" sz="quarter" idx="12"/>
          </p:nvPr>
        </p:nvSpPr>
        <p:spPr/>
        <p:txBody>
          <a:bodyPr/>
          <a:lstStyle/>
          <a:p>
            <a:fld id="{15606E4E-5BB3-424D-AA00-79BFD05D6828}" type="slidenum">
              <a:rPr lang="en-US" smtClean="0"/>
              <a:t>‹#›</a:t>
            </a:fld>
            <a:endParaRPr lang="en-US" dirty="0"/>
          </a:p>
        </p:txBody>
      </p:sp>
      <p:sp>
        <p:nvSpPr>
          <p:cNvPr id="7" name="Title 1">
            <a:extLst>
              <a:ext uri="{FF2B5EF4-FFF2-40B4-BE49-F238E27FC236}">
                <a16:creationId xmlns:a16="http://schemas.microsoft.com/office/drawing/2014/main" id="{7B1F8841-B261-5448-AA7D-8B95E28BFB31}"/>
              </a:ext>
            </a:extLst>
          </p:cNvPr>
          <p:cNvSpPr>
            <a:spLocks noGrp="1"/>
          </p:cNvSpPr>
          <p:nvPr>
            <p:ph type="ctrTitle"/>
          </p:nvPr>
        </p:nvSpPr>
        <p:spPr>
          <a:xfrm>
            <a:off x="4076345" y="2862596"/>
            <a:ext cx="7434840" cy="849819"/>
          </a:xfrm>
        </p:spPr>
        <p:txBody>
          <a:bodyPr anchor="b"/>
          <a:lstStyle>
            <a:lvl1pPr algn="ctr">
              <a:defRPr sz="3800">
                <a:solidFill>
                  <a:schemeClr val="bg1"/>
                </a:solidFill>
              </a:defRPr>
            </a:lvl1pPr>
          </a:lstStyle>
          <a:p>
            <a:r>
              <a:rPr lang="en-US" dirty="0"/>
              <a:t>Click to edit Master title style</a:t>
            </a:r>
          </a:p>
        </p:txBody>
      </p:sp>
      <p:pic>
        <p:nvPicPr>
          <p:cNvPr id="8" name="Graphic 7">
            <a:extLst>
              <a:ext uri="{FF2B5EF4-FFF2-40B4-BE49-F238E27FC236}">
                <a16:creationId xmlns:a16="http://schemas.microsoft.com/office/drawing/2014/main" id="{9EB43123-1153-924F-85D4-22F28ABBFBC4}"/>
              </a:ext>
            </a:extLst>
          </p:cNvPr>
          <p:cNvPicPr>
            <a:picLocks noChangeAspect="1"/>
          </p:cNvPicPr>
          <p:nvPr userDrawn="1"/>
        </p:nvPicPr>
        <p:blipFill>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8932481" y="226379"/>
            <a:ext cx="2627796" cy="1096819"/>
          </a:xfrm>
          <a:prstGeom prst="rect">
            <a:avLst/>
          </a:prstGeom>
        </p:spPr>
      </p:pic>
    </p:spTree>
    <p:extLst>
      <p:ext uri="{BB962C8B-B14F-4D97-AF65-F5344CB8AC3E}">
        <p14:creationId xmlns:p14="http://schemas.microsoft.com/office/powerpoint/2010/main" val="4161791841"/>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9C4D366D-4978-944E-B40F-214E5AE8DDB8}"/>
              </a:ext>
            </a:extLst>
          </p:cNvPr>
          <p:cNvSpPr>
            <a:spLocks noGrp="1"/>
          </p:cNvSpPr>
          <p:nvPr>
            <p:ph type="sldNum" sz="quarter" idx="12"/>
          </p:nvPr>
        </p:nvSpPr>
        <p:spPr/>
        <p:txBody>
          <a:bodyPr/>
          <a:lstStyle/>
          <a:p>
            <a:fld id="{15606E4E-5BB3-424D-AA00-79BFD05D6828}" type="slidenum">
              <a:rPr lang="en-US" smtClean="0"/>
              <a:t>‹#›</a:t>
            </a:fld>
            <a:endParaRPr lang="en-US" dirty="0"/>
          </a:p>
        </p:txBody>
      </p:sp>
      <p:sp>
        <p:nvSpPr>
          <p:cNvPr id="7" name="Footer Placeholder 8">
            <a:extLst>
              <a:ext uri="{FF2B5EF4-FFF2-40B4-BE49-F238E27FC236}">
                <a16:creationId xmlns:a16="http://schemas.microsoft.com/office/drawing/2014/main" id="{0895DE64-F815-0444-BBC7-B16458B97641}"/>
              </a:ext>
            </a:extLst>
          </p:cNvPr>
          <p:cNvSpPr>
            <a:spLocks noGrp="1"/>
          </p:cNvSpPr>
          <p:nvPr>
            <p:ph type="ftr" sz="quarter" idx="3"/>
          </p:nvPr>
        </p:nvSpPr>
        <p:spPr>
          <a:xfrm>
            <a:off x="838199" y="6356350"/>
            <a:ext cx="1028231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4" name="Title 3">
            <a:extLst>
              <a:ext uri="{FF2B5EF4-FFF2-40B4-BE49-F238E27FC236}">
                <a16:creationId xmlns:a16="http://schemas.microsoft.com/office/drawing/2014/main" id="{A8E6AAF6-6FED-874B-AD7A-94D4A8514CB0}"/>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DCBB62B6-6992-6441-9E56-3EC09F5A00D2}"/>
              </a:ext>
            </a:extLst>
          </p:cNvPr>
          <p:cNvSpPr>
            <a:spLocks noGrp="1"/>
          </p:cNvSpPr>
          <p:nvPr>
            <p:ph idx="1"/>
          </p:nvPr>
        </p:nvSpPr>
        <p:spPr>
          <a:xfrm>
            <a:off x="443132" y="1153551"/>
            <a:ext cx="10910668" cy="469157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38007530"/>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F2DD5-3FE9-5343-8415-E8294DFFFAD8}"/>
              </a:ext>
            </a:extLst>
          </p:cNvPr>
          <p:cNvSpPr>
            <a:spLocks noGrp="1"/>
          </p:cNvSpPr>
          <p:nvPr>
            <p:ph type="title"/>
          </p:nvPr>
        </p:nvSpPr>
        <p:spPr>
          <a:xfrm>
            <a:off x="831850" y="1709738"/>
            <a:ext cx="10515600" cy="2852737"/>
          </a:xfrm>
        </p:spPr>
        <p:txBody>
          <a:bodyPr anchor="b"/>
          <a:lstStyle>
            <a:lvl1pPr>
              <a:defRPr sz="6000">
                <a:solidFill>
                  <a:schemeClr val="tx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045B9751-5FF9-E14F-8F64-FEDB097FBC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EFFCD239-B147-A84D-98C5-4A63E0214731}"/>
              </a:ext>
            </a:extLst>
          </p:cNvPr>
          <p:cNvSpPr>
            <a:spLocks noGrp="1"/>
          </p:cNvSpPr>
          <p:nvPr>
            <p:ph type="sldNum" sz="quarter" idx="12"/>
          </p:nvPr>
        </p:nvSpPr>
        <p:spPr/>
        <p:txBody>
          <a:bodyPr/>
          <a:lstStyle/>
          <a:p>
            <a:fld id="{15606E4E-5BB3-424D-AA00-79BFD05D6828}" type="slidenum">
              <a:rPr lang="en-US" smtClean="0"/>
              <a:t>‹#›</a:t>
            </a:fld>
            <a:endParaRPr lang="en-US" dirty="0"/>
          </a:p>
        </p:txBody>
      </p:sp>
      <p:sp>
        <p:nvSpPr>
          <p:cNvPr id="5" name="Footer Placeholder 8">
            <a:extLst>
              <a:ext uri="{FF2B5EF4-FFF2-40B4-BE49-F238E27FC236}">
                <a16:creationId xmlns:a16="http://schemas.microsoft.com/office/drawing/2014/main" id="{ECA356AB-774A-C844-877D-C946B654B767}"/>
              </a:ext>
            </a:extLst>
          </p:cNvPr>
          <p:cNvSpPr>
            <a:spLocks noGrp="1"/>
          </p:cNvSpPr>
          <p:nvPr>
            <p:ph type="ftr" sz="quarter" idx="3"/>
          </p:nvPr>
        </p:nvSpPr>
        <p:spPr>
          <a:xfrm>
            <a:off x="838199" y="6356350"/>
            <a:ext cx="1028231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366683905"/>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10C5A-B826-7446-B58F-0505916A5B10}"/>
              </a:ext>
            </a:extLst>
          </p:cNvPr>
          <p:cNvSpPr>
            <a:spLocks noGrp="1"/>
          </p:cNvSpPr>
          <p:nvPr>
            <p:ph type="title"/>
          </p:nvPr>
        </p:nvSpPr>
        <p:spPr/>
        <p:txBody>
          <a:bodyPr/>
          <a:lstStyle>
            <a:lvl1pPr>
              <a:defRPr>
                <a:solidFill>
                  <a:schemeClr val="tx1">
                    <a:lumMod val="75000"/>
                  </a:schemeClr>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9D84F28A-2697-C74C-ADB2-EA77BE55F70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C5E44E9-94F6-734F-A177-185FC5E490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BE004CB7-36AC-4744-99EC-C15A490692EB}"/>
              </a:ext>
            </a:extLst>
          </p:cNvPr>
          <p:cNvSpPr>
            <a:spLocks noGrp="1"/>
          </p:cNvSpPr>
          <p:nvPr>
            <p:ph type="sldNum" sz="quarter" idx="12"/>
          </p:nvPr>
        </p:nvSpPr>
        <p:spPr/>
        <p:txBody>
          <a:bodyPr/>
          <a:lstStyle/>
          <a:p>
            <a:fld id="{15606E4E-5BB3-424D-AA00-79BFD05D6828}" type="slidenum">
              <a:rPr lang="en-US" smtClean="0"/>
              <a:t>‹#›</a:t>
            </a:fld>
            <a:endParaRPr lang="en-US" dirty="0"/>
          </a:p>
        </p:txBody>
      </p:sp>
      <p:sp>
        <p:nvSpPr>
          <p:cNvPr id="6" name="Footer Placeholder 8">
            <a:extLst>
              <a:ext uri="{FF2B5EF4-FFF2-40B4-BE49-F238E27FC236}">
                <a16:creationId xmlns:a16="http://schemas.microsoft.com/office/drawing/2014/main" id="{4971EB0B-F2F2-9245-82D7-D6E903201682}"/>
              </a:ext>
            </a:extLst>
          </p:cNvPr>
          <p:cNvSpPr>
            <a:spLocks noGrp="1"/>
          </p:cNvSpPr>
          <p:nvPr>
            <p:ph type="ftr" sz="quarter" idx="3"/>
          </p:nvPr>
        </p:nvSpPr>
        <p:spPr>
          <a:xfrm>
            <a:off x="838199" y="6356350"/>
            <a:ext cx="1028231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553332484"/>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290400A-AC7A-864F-98C0-5FF7BDBE57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35B01C7-F3C5-6A49-A3DA-4DA2BBE3D3D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48ACC10-9A8F-D049-B735-D478A0BDB4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813DF3-BE78-FC4D-8819-43CE36B8728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8AB8D3C4-9789-944E-9B19-3E8885F5925F}"/>
              </a:ext>
            </a:extLst>
          </p:cNvPr>
          <p:cNvSpPr>
            <a:spLocks noGrp="1"/>
          </p:cNvSpPr>
          <p:nvPr>
            <p:ph type="sldNum" sz="quarter" idx="12"/>
          </p:nvPr>
        </p:nvSpPr>
        <p:spPr/>
        <p:txBody>
          <a:bodyPr/>
          <a:lstStyle/>
          <a:p>
            <a:fld id="{15606E4E-5BB3-424D-AA00-79BFD05D6828}" type="slidenum">
              <a:rPr lang="en-US" smtClean="0"/>
              <a:t>‹#›</a:t>
            </a:fld>
            <a:endParaRPr lang="en-US" dirty="0"/>
          </a:p>
        </p:txBody>
      </p:sp>
      <p:sp>
        <p:nvSpPr>
          <p:cNvPr id="8" name="Footer Placeholder 8">
            <a:extLst>
              <a:ext uri="{FF2B5EF4-FFF2-40B4-BE49-F238E27FC236}">
                <a16:creationId xmlns:a16="http://schemas.microsoft.com/office/drawing/2014/main" id="{B01A95FA-E607-194A-A897-F49D39328E32}"/>
              </a:ext>
            </a:extLst>
          </p:cNvPr>
          <p:cNvSpPr>
            <a:spLocks noGrp="1"/>
          </p:cNvSpPr>
          <p:nvPr>
            <p:ph type="ftr" sz="quarter" idx="13"/>
          </p:nvPr>
        </p:nvSpPr>
        <p:spPr>
          <a:xfrm>
            <a:off x="838199" y="6356350"/>
            <a:ext cx="1028231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10" name="Title 9">
            <a:extLst>
              <a:ext uri="{FF2B5EF4-FFF2-40B4-BE49-F238E27FC236}">
                <a16:creationId xmlns:a16="http://schemas.microsoft.com/office/drawing/2014/main" id="{FC5D348F-5743-694E-8906-7397BB70C7A2}"/>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41745803"/>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567CC-3F8F-E044-8101-347111BE1084}"/>
              </a:ext>
            </a:extLst>
          </p:cNvPr>
          <p:cNvSpPr>
            <a:spLocks noGrp="1"/>
          </p:cNvSpPr>
          <p:nvPr>
            <p:ph type="title"/>
          </p:nvPr>
        </p:nvSpPr>
        <p:spPr/>
        <p:txBody>
          <a:bodyPr/>
          <a:lstStyle>
            <a:lvl1pPr>
              <a:defRPr>
                <a:solidFill>
                  <a:schemeClr val="tx1">
                    <a:lumMod val="75000"/>
                  </a:schemeClr>
                </a:solidFill>
              </a:defRPr>
            </a:lvl1pPr>
          </a:lstStyle>
          <a:p>
            <a:r>
              <a:rPr lang="en-US" dirty="0"/>
              <a:t>Click to edit Master title style</a:t>
            </a:r>
          </a:p>
        </p:txBody>
      </p:sp>
      <p:sp>
        <p:nvSpPr>
          <p:cNvPr id="5" name="Slide Number Placeholder 4">
            <a:extLst>
              <a:ext uri="{FF2B5EF4-FFF2-40B4-BE49-F238E27FC236}">
                <a16:creationId xmlns:a16="http://schemas.microsoft.com/office/drawing/2014/main" id="{EA0F597D-D98F-1947-A33A-529D2C1165BB}"/>
              </a:ext>
            </a:extLst>
          </p:cNvPr>
          <p:cNvSpPr>
            <a:spLocks noGrp="1"/>
          </p:cNvSpPr>
          <p:nvPr>
            <p:ph type="sldNum" sz="quarter" idx="12"/>
          </p:nvPr>
        </p:nvSpPr>
        <p:spPr/>
        <p:txBody>
          <a:bodyPr/>
          <a:lstStyle/>
          <a:p>
            <a:fld id="{15606E4E-5BB3-424D-AA00-79BFD05D6828}" type="slidenum">
              <a:rPr lang="en-US" smtClean="0"/>
              <a:t>‹#›</a:t>
            </a:fld>
            <a:endParaRPr lang="en-US" dirty="0"/>
          </a:p>
        </p:txBody>
      </p:sp>
      <p:sp>
        <p:nvSpPr>
          <p:cNvPr id="4" name="Footer Placeholder 8">
            <a:extLst>
              <a:ext uri="{FF2B5EF4-FFF2-40B4-BE49-F238E27FC236}">
                <a16:creationId xmlns:a16="http://schemas.microsoft.com/office/drawing/2014/main" id="{AC907835-2B90-254A-97AC-4D43BB1086B9}"/>
              </a:ext>
            </a:extLst>
          </p:cNvPr>
          <p:cNvSpPr>
            <a:spLocks noGrp="1"/>
          </p:cNvSpPr>
          <p:nvPr>
            <p:ph type="ftr" sz="quarter" idx="3"/>
          </p:nvPr>
        </p:nvSpPr>
        <p:spPr>
          <a:xfrm>
            <a:off x="838199" y="6356350"/>
            <a:ext cx="1028231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124304022"/>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EEEF043-59F6-C647-A300-D34B46982228}"/>
              </a:ext>
            </a:extLst>
          </p:cNvPr>
          <p:cNvSpPr>
            <a:spLocks noGrp="1"/>
          </p:cNvSpPr>
          <p:nvPr>
            <p:ph type="sldNum" sz="quarter" idx="12"/>
          </p:nvPr>
        </p:nvSpPr>
        <p:spPr/>
        <p:txBody>
          <a:bodyPr/>
          <a:lstStyle/>
          <a:p>
            <a:fld id="{15606E4E-5BB3-424D-AA00-79BFD05D6828}" type="slidenum">
              <a:rPr lang="en-US" smtClean="0"/>
              <a:t>‹#›</a:t>
            </a:fld>
            <a:endParaRPr lang="en-US" dirty="0"/>
          </a:p>
        </p:txBody>
      </p:sp>
      <p:sp>
        <p:nvSpPr>
          <p:cNvPr id="3" name="Footer Placeholder 8">
            <a:extLst>
              <a:ext uri="{FF2B5EF4-FFF2-40B4-BE49-F238E27FC236}">
                <a16:creationId xmlns:a16="http://schemas.microsoft.com/office/drawing/2014/main" id="{863B1DA0-3C49-E849-92A8-7A09C19FF653}"/>
              </a:ext>
            </a:extLst>
          </p:cNvPr>
          <p:cNvSpPr>
            <a:spLocks noGrp="1"/>
          </p:cNvSpPr>
          <p:nvPr>
            <p:ph type="ftr" sz="quarter" idx="3"/>
          </p:nvPr>
        </p:nvSpPr>
        <p:spPr>
          <a:xfrm>
            <a:off x="838199" y="6356350"/>
            <a:ext cx="1028231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3267848701"/>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sv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20" Type="http://schemas.openxmlformats.org/officeDocument/2006/relationships/image" Target="../media/image4.sv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Graphic 4">
            <a:extLst>
              <a:ext uri="{FF2B5EF4-FFF2-40B4-BE49-F238E27FC236}">
                <a16:creationId xmlns:a16="http://schemas.microsoft.com/office/drawing/2014/main" id="{D44EBC03-6471-6F47-91F3-15AD7A2D5261}"/>
              </a:ext>
            </a:extLst>
          </p:cNvPr>
          <p:cNvPicPr>
            <a:picLocks noChangeAspect="1"/>
          </p:cNvPicPr>
          <p:nvPr userDrawn="1"/>
        </p:nvPicPr>
        <p:blipFill>
          <a:blip r:embed="rId17">
            <a:extLst>
              <a:ext uri="{96DAC541-7B7A-43D3-8B79-37D633B846F1}">
                <asvg:svgBlip xmlns:asvg="http://schemas.microsoft.com/office/drawing/2016/SVG/main" r:embed="rId18"/>
              </a:ext>
            </a:extLst>
          </a:blip>
          <a:srcRect/>
          <a:stretch/>
        </p:blipFill>
        <p:spPr>
          <a:xfrm>
            <a:off x="11501808" y="0"/>
            <a:ext cx="696951" cy="6858000"/>
          </a:xfrm>
          <a:prstGeom prst="rect">
            <a:avLst/>
          </a:prstGeom>
        </p:spPr>
      </p:pic>
      <p:sp>
        <p:nvSpPr>
          <p:cNvPr id="2" name="Title Placeholder 1">
            <a:extLst>
              <a:ext uri="{FF2B5EF4-FFF2-40B4-BE49-F238E27FC236}">
                <a16:creationId xmlns:a16="http://schemas.microsoft.com/office/drawing/2014/main" id="{6296CBB3-BE60-6C4D-A144-3EDE06624834}"/>
              </a:ext>
            </a:extLst>
          </p:cNvPr>
          <p:cNvSpPr>
            <a:spLocks noGrp="1"/>
          </p:cNvSpPr>
          <p:nvPr>
            <p:ph type="title"/>
          </p:nvPr>
        </p:nvSpPr>
        <p:spPr>
          <a:xfrm>
            <a:off x="202096" y="136525"/>
            <a:ext cx="11151704" cy="453135"/>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DF23969F-3139-7045-AD0D-772EEF702BF7}"/>
              </a:ext>
            </a:extLst>
          </p:cNvPr>
          <p:cNvSpPr>
            <a:spLocks noGrp="1"/>
          </p:cNvSpPr>
          <p:nvPr>
            <p:ph type="body" idx="1"/>
          </p:nvPr>
        </p:nvSpPr>
        <p:spPr>
          <a:xfrm>
            <a:off x="443132" y="1153551"/>
            <a:ext cx="10910668" cy="469157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446B0B0F-B850-C241-960C-A0033401BE9C}"/>
              </a:ext>
            </a:extLst>
          </p:cNvPr>
          <p:cNvSpPr>
            <a:spLocks noGrp="1"/>
          </p:cNvSpPr>
          <p:nvPr>
            <p:ph type="sldNum" sz="quarter" idx="4"/>
          </p:nvPr>
        </p:nvSpPr>
        <p:spPr>
          <a:xfrm>
            <a:off x="11353800" y="6356350"/>
            <a:ext cx="73549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606E4E-5BB3-424D-AA00-79BFD05D6828}" type="slidenum">
              <a:rPr lang="en-US" smtClean="0"/>
              <a:t>‹#›</a:t>
            </a:fld>
            <a:endParaRPr lang="en-US" dirty="0"/>
          </a:p>
        </p:txBody>
      </p:sp>
      <p:pic>
        <p:nvPicPr>
          <p:cNvPr id="8" name="Graphic 7">
            <a:extLst>
              <a:ext uri="{FF2B5EF4-FFF2-40B4-BE49-F238E27FC236}">
                <a16:creationId xmlns:a16="http://schemas.microsoft.com/office/drawing/2014/main" id="{5C859291-9A20-3D4E-A592-2194E31809A6}"/>
              </a:ext>
            </a:extLst>
          </p:cNvPr>
          <p:cNvPicPr>
            <a:picLocks noChangeAspect="1"/>
          </p:cNvPicPr>
          <p:nvPr userDrawn="1"/>
        </p:nvPicPr>
        <p:blipFill>
          <a:blip r:embed="rId19">
            <a:extLst>
              <a:ext uri="{96DAC541-7B7A-43D3-8B79-37D633B846F1}">
                <asvg:svgBlip xmlns:asvg="http://schemas.microsoft.com/office/drawing/2016/SVG/main" r:embed="rId20"/>
              </a:ext>
            </a:extLst>
          </a:blip>
          <a:srcRect/>
          <a:stretch/>
        </p:blipFill>
        <p:spPr>
          <a:xfrm>
            <a:off x="109484" y="6407231"/>
            <a:ext cx="333648" cy="341230"/>
          </a:xfrm>
          <a:prstGeom prst="rect">
            <a:avLst/>
          </a:prstGeom>
        </p:spPr>
      </p:pic>
      <p:sp>
        <p:nvSpPr>
          <p:cNvPr id="9" name="Footer Placeholder 8">
            <a:extLst>
              <a:ext uri="{FF2B5EF4-FFF2-40B4-BE49-F238E27FC236}">
                <a16:creationId xmlns:a16="http://schemas.microsoft.com/office/drawing/2014/main" id="{A710C0ED-011E-644E-A1B4-4ABAB9F9A143}"/>
              </a:ext>
            </a:extLst>
          </p:cNvPr>
          <p:cNvSpPr>
            <a:spLocks noGrp="1"/>
          </p:cNvSpPr>
          <p:nvPr>
            <p:ph type="ftr" sz="quarter" idx="3"/>
          </p:nvPr>
        </p:nvSpPr>
        <p:spPr>
          <a:xfrm>
            <a:off x="613049" y="6356350"/>
            <a:ext cx="105074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557395136"/>
      </p:ext>
    </p:extLst>
  </p:cSld>
  <p:clrMap bg1="lt1" tx1="dk1" bg2="lt2" tx2="dk2" accent1="accent1" accent2="accent2" accent3="accent3" accent4="accent4" accent5="accent5" accent6="accent6" hlink="hlink" folHlink="folHlink"/>
  <p:sldLayoutIdLst>
    <p:sldLayoutId id="2147483661" r:id="rId1"/>
    <p:sldLayoutId id="2147483674" r:id="rId2"/>
    <p:sldLayoutId id="2147483675" r:id="rId3"/>
    <p:sldLayoutId id="2147483673"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76" r:id="rId14"/>
    <p:sldLayoutId id="2147483677" r:id="rId15"/>
  </p:sldLayoutIdLst>
  <p:transition spd="slow">
    <p:fade/>
  </p:transition>
  <p:hf hdr="0" dt="0"/>
  <p:txStyles>
    <p:titleStyle>
      <a:lvl1pPr algn="l" defTabSz="914400" rtl="0" eaLnBrk="1" latinLnBrk="0" hangingPunct="1">
        <a:lnSpc>
          <a:spcPct val="90000"/>
        </a:lnSpc>
        <a:spcBef>
          <a:spcPct val="0"/>
        </a:spcBef>
        <a:buNone/>
        <a:defRPr sz="2800" b="1" i="0" kern="1200">
          <a:solidFill>
            <a:schemeClr val="tx1"/>
          </a:solidFill>
          <a:latin typeface="Lexend"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0" i="0" kern="1200">
          <a:solidFill>
            <a:schemeClr val="tx1">
              <a:lumMod val="75000"/>
            </a:schemeClr>
          </a:solidFill>
          <a:latin typeface="Lexend"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b="0" i="0" kern="1200">
          <a:solidFill>
            <a:schemeClr val="tx1">
              <a:lumMod val="75000"/>
            </a:schemeClr>
          </a:solidFill>
          <a:latin typeface="Lexend"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lumMod val="75000"/>
            </a:schemeClr>
          </a:solidFill>
          <a:latin typeface="Lexend"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lumMod val="75000"/>
            </a:schemeClr>
          </a:solidFill>
          <a:latin typeface="Lexend"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b="0" i="0" kern="1200">
          <a:solidFill>
            <a:schemeClr val="tx1">
              <a:lumMod val="75000"/>
            </a:schemeClr>
          </a:solidFill>
          <a:latin typeface="Lexend"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microsoft.com/office/2014/relationships/chartEx" Target="../charts/chartEx1.xml"/><Relationship Id="rId2" Type="http://schemas.openxmlformats.org/officeDocument/2006/relationships/notesSlide" Target="../notesSlides/notesSlide3.xml"/><Relationship Id="rId1" Type="http://schemas.openxmlformats.org/officeDocument/2006/relationships/slideLayout" Target="../slideLayouts/slideLayout9.xml"/><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CC8FB-E0C9-6644-87C9-5CF812B6B228}"/>
              </a:ext>
            </a:extLst>
          </p:cNvPr>
          <p:cNvSpPr>
            <a:spLocks noGrp="1"/>
          </p:cNvSpPr>
          <p:nvPr>
            <p:ph type="ctrTitle"/>
          </p:nvPr>
        </p:nvSpPr>
        <p:spPr>
          <a:xfrm>
            <a:off x="3605349" y="2367592"/>
            <a:ext cx="8244906" cy="1264212"/>
          </a:xfrm>
        </p:spPr>
        <p:txBody>
          <a:bodyPr/>
          <a:lstStyle/>
          <a:p>
            <a:r>
              <a:rPr lang="en-US" sz="3200" dirty="0"/>
              <a:t>Outpatient Rehab</a:t>
            </a:r>
            <a:br>
              <a:rPr lang="en-US" sz="3200" dirty="0"/>
            </a:br>
            <a:r>
              <a:rPr lang="en-US" sz="3200" b="0" dirty="0"/>
              <a:t>RVU Industry Responses</a:t>
            </a:r>
          </a:p>
        </p:txBody>
      </p:sp>
      <p:sp>
        <p:nvSpPr>
          <p:cNvPr id="3" name="Title 1">
            <a:extLst>
              <a:ext uri="{FF2B5EF4-FFF2-40B4-BE49-F238E27FC236}">
                <a16:creationId xmlns:a16="http://schemas.microsoft.com/office/drawing/2014/main" id="{A7105C18-679D-4C45-A03C-B7A51169B817}"/>
              </a:ext>
            </a:extLst>
          </p:cNvPr>
          <p:cNvSpPr txBox="1">
            <a:spLocks/>
          </p:cNvSpPr>
          <p:nvPr/>
        </p:nvSpPr>
        <p:spPr>
          <a:xfrm>
            <a:off x="4076345" y="3838891"/>
            <a:ext cx="7434840" cy="34122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3800" b="1" i="0" kern="1200">
                <a:solidFill>
                  <a:schemeClr val="bg1"/>
                </a:solidFill>
                <a:latin typeface="Lexend" pitchFamily="2" charset="77"/>
                <a:ea typeface="+mj-ea"/>
                <a:cs typeface="+mj-cs"/>
              </a:defRPr>
            </a:lvl1pPr>
          </a:lstStyle>
          <a:p>
            <a:r>
              <a:rPr lang="en-US" sz="2000" dirty="0"/>
              <a:t>July 2022</a:t>
            </a:r>
          </a:p>
        </p:txBody>
      </p:sp>
      <p:sp>
        <p:nvSpPr>
          <p:cNvPr id="4" name="TextBox 3">
            <a:extLst>
              <a:ext uri="{FF2B5EF4-FFF2-40B4-BE49-F238E27FC236}">
                <a16:creationId xmlns:a16="http://schemas.microsoft.com/office/drawing/2014/main" id="{5EFD4315-5219-4065-A307-3342258C5544}"/>
              </a:ext>
            </a:extLst>
          </p:cNvPr>
          <p:cNvSpPr txBox="1"/>
          <p:nvPr/>
        </p:nvSpPr>
        <p:spPr>
          <a:xfrm>
            <a:off x="5538650" y="6046581"/>
            <a:ext cx="6100355" cy="738664"/>
          </a:xfrm>
          <a:prstGeom prst="rect">
            <a:avLst/>
          </a:prstGeom>
          <a:noFill/>
        </p:spPr>
        <p:txBody>
          <a:bodyPr wrap="square">
            <a:spAutoFit/>
          </a:bodyPr>
          <a:lstStyle/>
          <a:p>
            <a:pPr marL="0" marR="0">
              <a:spcBef>
                <a:spcPts val="0"/>
              </a:spcBef>
              <a:spcAft>
                <a:spcPts val="0"/>
              </a:spcAft>
            </a:pPr>
            <a:r>
              <a:rPr lang="en-US" sz="1050" dirty="0">
                <a:effectLst/>
                <a:latin typeface="Calibri" panose="020F0502020204030204" pitchFamily="34" charset="0"/>
                <a:ea typeface="Times New Roman" panose="02020603050405020304" pitchFamily="18" charset="0"/>
                <a:cs typeface="Times New Roman" panose="02020603050405020304" pitchFamily="18" charset="0"/>
              </a:rPr>
              <a:t>Confidential – Patient Safety and Quality Improvement Work Product: Unless expressly stated otherwise, this document, and associated activities, are confidential and subject to all applicable privileges, including those provided pursuant to the Patient Safety and Quality Improvement Act of 2005, 42 C.F.R. § 3.206 (b)(4) and (5) ; A.R.S. § 36-445, </a:t>
            </a:r>
            <a:r>
              <a:rPr lang="en-US" sz="1050" i="1" dirty="0">
                <a:effectLst/>
                <a:latin typeface="Calibri" panose="020F0502020204030204" pitchFamily="34" charset="0"/>
                <a:ea typeface="Times New Roman" panose="02020603050405020304" pitchFamily="18" charset="0"/>
                <a:cs typeface="Times New Roman" panose="02020603050405020304" pitchFamily="18" charset="0"/>
              </a:rPr>
              <a:t>et seq</a:t>
            </a:r>
            <a:r>
              <a:rPr lang="en-US" sz="1050" dirty="0">
                <a:effectLst/>
                <a:latin typeface="Calibri" panose="020F0502020204030204" pitchFamily="34" charset="0"/>
                <a:ea typeface="Times New Roman" panose="02020603050405020304" pitchFamily="18" charset="0"/>
                <a:cs typeface="Times New Roman" panose="02020603050405020304" pitchFamily="18" charset="0"/>
              </a:rPr>
              <a:t>. and A.R.S. § 36-2401.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31115251"/>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43B25C95-0CC4-45B6-8288-F4A7DC6713E6}"/>
              </a:ext>
            </a:extLst>
          </p:cNvPr>
          <p:cNvGraphicFramePr/>
          <p:nvPr>
            <p:extLst>
              <p:ext uri="{D42A27DB-BD31-4B8C-83A1-F6EECF244321}">
                <p14:modId xmlns:p14="http://schemas.microsoft.com/office/powerpoint/2010/main" val="508229975"/>
              </p:ext>
            </p:extLst>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76D499B5-12F8-43C0-B8EB-6324EBB4E967}"/>
              </a:ext>
            </a:extLst>
          </p:cNvPr>
          <p:cNvSpPr txBox="1"/>
          <p:nvPr/>
        </p:nvSpPr>
        <p:spPr>
          <a:xfrm>
            <a:off x="616132" y="6368798"/>
            <a:ext cx="10722428" cy="415498"/>
          </a:xfrm>
          <a:prstGeom prst="rect">
            <a:avLst/>
          </a:prstGeom>
          <a:noFill/>
        </p:spPr>
        <p:txBody>
          <a:bodyPr wrap="square">
            <a:spAutoFit/>
          </a:bodyPr>
          <a:lstStyle/>
          <a:p>
            <a:pPr marL="0" marR="0">
              <a:spcBef>
                <a:spcPts val="0"/>
              </a:spcBef>
              <a:spcAft>
                <a:spcPts val="0"/>
              </a:spcAft>
            </a:pPr>
            <a:r>
              <a:rPr lang="en-US" sz="1050" dirty="0">
                <a:effectLst/>
                <a:latin typeface="Calibri" panose="020F0502020204030204" pitchFamily="34" charset="0"/>
                <a:ea typeface="Times New Roman" panose="02020603050405020304" pitchFamily="18" charset="0"/>
                <a:cs typeface="Times New Roman" panose="02020603050405020304" pitchFamily="18" charset="0"/>
              </a:rPr>
              <a:t>Confidential – Patient Safety and Quality Improvement Work Product: Unless expressly stated otherwise, this document, and associated activities, are confidential and subject to all applicable privileges, including those provided pursuant to the Patient Safety and Quality Improvement Act of 2005, 42 C.F.R. § 3.206 (b)(4) and (5) ; A.R.S. § 36-445, </a:t>
            </a:r>
            <a:r>
              <a:rPr lang="en-US" sz="1050" i="1" dirty="0">
                <a:effectLst/>
                <a:latin typeface="Calibri" panose="020F0502020204030204" pitchFamily="34" charset="0"/>
                <a:ea typeface="Times New Roman" panose="02020603050405020304" pitchFamily="18" charset="0"/>
                <a:cs typeface="Times New Roman" panose="02020603050405020304" pitchFamily="18" charset="0"/>
              </a:rPr>
              <a:t>et seq</a:t>
            </a:r>
            <a:r>
              <a:rPr lang="en-US" sz="1050" dirty="0">
                <a:effectLst/>
                <a:latin typeface="Calibri" panose="020F0502020204030204" pitchFamily="34" charset="0"/>
                <a:ea typeface="Times New Roman" panose="02020603050405020304" pitchFamily="18" charset="0"/>
                <a:cs typeface="Times New Roman" panose="02020603050405020304" pitchFamily="18" charset="0"/>
              </a:rPr>
              <a:t>. and A.R.S. § 36-2401.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07944852"/>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A34F6CBD-9732-470E-927B-A22D9069A472}"/>
              </a:ext>
            </a:extLst>
          </p:cNvPr>
          <p:cNvGraphicFramePr/>
          <p:nvPr>
            <p:extLst>
              <p:ext uri="{D42A27DB-BD31-4B8C-83A1-F6EECF244321}">
                <p14:modId xmlns:p14="http://schemas.microsoft.com/office/powerpoint/2010/main" val="2486690268"/>
              </p:ext>
            </p:extLst>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48031283-B234-435B-944D-9EEFA63D498A}"/>
              </a:ext>
            </a:extLst>
          </p:cNvPr>
          <p:cNvSpPr txBox="1"/>
          <p:nvPr/>
        </p:nvSpPr>
        <p:spPr>
          <a:xfrm>
            <a:off x="616132" y="6368798"/>
            <a:ext cx="10722428" cy="415498"/>
          </a:xfrm>
          <a:prstGeom prst="rect">
            <a:avLst/>
          </a:prstGeom>
          <a:noFill/>
        </p:spPr>
        <p:txBody>
          <a:bodyPr wrap="square">
            <a:spAutoFit/>
          </a:bodyPr>
          <a:lstStyle/>
          <a:p>
            <a:pPr marL="0" marR="0">
              <a:spcBef>
                <a:spcPts val="0"/>
              </a:spcBef>
              <a:spcAft>
                <a:spcPts val="0"/>
              </a:spcAft>
            </a:pPr>
            <a:r>
              <a:rPr lang="en-US" sz="1050" dirty="0">
                <a:effectLst/>
                <a:latin typeface="Calibri" panose="020F0502020204030204" pitchFamily="34" charset="0"/>
                <a:ea typeface="Times New Roman" panose="02020603050405020304" pitchFamily="18" charset="0"/>
                <a:cs typeface="Times New Roman" panose="02020603050405020304" pitchFamily="18" charset="0"/>
              </a:rPr>
              <a:t>Confidential – Patient Safety and Quality Improvement Work Product: Unless expressly stated otherwise, this document, and associated activities, are confidential and subject to all applicable privileges, including those provided pursuant to the Patient Safety and Quality Improvement Act of 2005, 42 C.F.R. § 3.206 (b)(4) and (5) ; A.R.S. § 36-445, </a:t>
            </a:r>
            <a:r>
              <a:rPr lang="en-US" sz="1050" i="1" dirty="0">
                <a:effectLst/>
                <a:latin typeface="Calibri" panose="020F0502020204030204" pitchFamily="34" charset="0"/>
                <a:ea typeface="Times New Roman" panose="02020603050405020304" pitchFamily="18" charset="0"/>
                <a:cs typeface="Times New Roman" panose="02020603050405020304" pitchFamily="18" charset="0"/>
              </a:rPr>
              <a:t>et seq</a:t>
            </a:r>
            <a:r>
              <a:rPr lang="en-US" sz="1050" dirty="0">
                <a:effectLst/>
                <a:latin typeface="Calibri" panose="020F0502020204030204" pitchFamily="34" charset="0"/>
                <a:ea typeface="Times New Roman" panose="02020603050405020304" pitchFamily="18" charset="0"/>
                <a:cs typeface="Times New Roman" panose="02020603050405020304" pitchFamily="18" charset="0"/>
              </a:rPr>
              <a:t>. and A.R.S. § 36-2401.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02044751"/>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5AB1DCDA-F6FF-4177-91EB-A0A55D20962C}"/>
              </a:ext>
            </a:extLst>
          </p:cNvPr>
          <p:cNvGraphicFramePr>
            <a:graphicFrameLocks noGrp="1"/>
          </p:cNvGraphicFramePr>
          <p:nvPr>
            <p:extLst>
              <p:ext uri="{D42A27DB-BD31-4B8C-83A1-F6EECF244321}">
                <p14:modId xmlns:p14="http://schemas.microsoft.com/office/powerpoint/2010/main" val="653687721"/>
              </p:ext>
            </p:extLst>
          </p:nvPr>
        </p:nvGraphicFramePr>
        <p:xfrm>
          <a:off x="2078182" y="668997"/>
          <a:ext cx="8035636" cy="5200302"/>
        </p:xfrm>
        <a:graphic>
          <a:graphicData uri="http://schemas.openxmlformats.org/drawingml/2006/table">
            <a:tbl>
              <a:tblPr firstRow="1" bandRow="1">
                <a:tableStyleId>{5C22544A-7EE6-4342-B048-85BDC9FD1C3A}</a:tableStyleId>
              </a:tblPr>
              <a:tblGrid>
                <a:gridCol w="8035636">
                  <a:extLst>
                    <a:ext uri="{9D8B030D-6E8A-4147-A177-3AD203B41FA5}">
                      <a16:colId xmlns:a16="http://schemas.microsoft.com/office/drawing/2014/main" val="2091150385"/>
                    </a:ext>
                  </a:extLst>
                </a:gridCol>
              </a:tblGrid>
              <a:tr h="611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Question 10: Additional insights? </a:t>
                      </a:r>
                    </a:p>
                  </a:txBody>
                  <a:tcPr/>
                </a:tc>
                <a:extLst>
                  <a:ext uri="{0D108BD9-81ED-4DB2-BD59-A6C34878D82A}">
                    <a16:rowId xmlns:a16="http://schemas.microsoft.com/office/drawing/2014/main" val="3839705975"/>
                  </a:ext>
                </a:extLst>
              </a:tr>
              <a:tr h="600891">
                <a:tc>
                  <a:txBody>
                    <a:bodyPr/>
                    <a:lstStyle/>
                    <a:p>
                      <a:r>
                        <a:rPr lang="en-US" sz="1800" b="0" i="0" kern="1200" dirty="0">
                          <a:solidFill>
                            <a:schemeClr val="tx1"/>
                          </a:solidFill>
                          <a:effectLst/>
                          <a:latin typeface="+mn-lt"/>
                          <a:ea typeface="+mn-ea"/>
                          <a:cs typeface="+mn-cs"/>
                        </a:rPr>
                        <a:t>“…Therapists often work beyond their clinical FTE to meet all requirements...”</a:t>
                      </a:r>
                      <a:endParaRPr lang="en-US" dirty="0">
                        <a:solidFill>
                          <a:schemeClr val="tx1"/>
                        </a:solidFill>
                      </a:endParaRPr>
                    </a:p>
                  </a:txBody>
                  <a:tcPr/>
                </a:tc>
                <a:extLst>
                  <a:ext uri="{0D108BD9-81ED-4DB2-BD59-A6C34878D82A}">
                    <a16:rowId xmlns:a16="http://schemas.microsoft.com/office/drawing/2014/main" val="1110789205"/>
                  </a:ext>
                </a:extLst>
              </a:tr>
              <a:tr h="563083">
                <a:tc>
                  <a:txBody>
                    <a:bodyPr/>
                    <a:lstStyle/>
                    <a:p>
                      <a:r>
                        <a:rPr lang="en-US" dirty="0">
                          <a:solidFill>
                            <a:schemeClr val="tx1"/>
                          </a:solidFill>
                        </a:rPr>
                        <a:t>“We have coordinators who assist with complex scheduling.”</a:t>
                      </a:r>
                    </a:p>
                  </a:txBody>
                  <a:tcPr/>
                </a:tc>
                <a:extLst>
                  <a:ext uri="{0D108BD9-81ED-4DB2-BD59-A6C34878D82A}">
                    <a16:rowId xmlns:a16="http://schemas.microsoft.com/office/drawing/2014/main" val="3314075178"/>
                  </a:ext>
                </a:extLst>
              </a:tr>
              <a:tr h="2258280">
                <a:tc>
                  <a:txBody>
                    <a:bodyPr/>
                    <a:lstStyle/>
                    <a:p>
                      <a:r>
                        <a:rPr lang="en-US" sz="1800" b="0" i="0" kern="1200" dirty="0">
                          <a:solidFill>
                            <a:schemeClr val="tx1"/>
                          </a:solidFill>
                          <a:effectLst/>
                          <a:latin typeface="+mn-lt"/>
                          <a:ea typeface="+mn-ea"/>
                          <a:cs typeface="+mn-cs"/>
                        </a:rPr>
                        <a:t>“We have an admin assist to schedule, insurance specialist to obtain auth, therapy techs to set up and clean up as well as provide support during sessions when needed. We expect 90% scheduling density each day to account for two 30-minute documentation/meeting times. Provided a one-hour lunch (we huddle for 15 minutes at 12:45 daily) and 30 minutes at the end of the day or the beginning of the next day to write notes/perform needed paperwork. </a:t>
                      </a:r>
                      <a:r>
                        <a:rPr lang="en-US" sz="1800" b="0" i="0" u="sng" kern="1200" dirty="0">
                          <a:solidFill>
                            <a:schemeClr val="tx1"/>
                          </a:solidFill>
                          <a:effectLst/>
                          <a:latin typeface="+mn-lt"/>
                          <a:ea typeface="+mn-ea"/>
                          <a:cs typeface="+mn-cs"/>
                        </a:rPr>
                        <a:t>Cancellation/no show rate at approx. 35%</a:t>
                      </a:r>
                      <a:r>
                        <a:rPr lang="en-US" sz="1800" b="0" i="0" u="none" kern="1200" dirty="0">
                          <a:solidFill>
                            <a:schemeClr val="tx1"/>
                          </a:solidFill>
                          <a:effectLst/>
                          <a:latin typeface="+mn-lt"/>
                          <a:ea typeface="+mn-ea"/>
                          <a:cs typeface="+mn-cs"/>
                        </a:rPr>
                        <a:t>”</a:t>
                      </a:r>
                      <a:endParaRPr lang="en-US" u="none" dirty="0">
                        <a:solidFill>
                          <a:schemeClr val="tx1"/>
                        </a:solidFill>
                      </a:endParaRPr>
                    </a:p>
                  </a:txBody>
                  <a:tcPr/>
                </a:tc>
                <a:extLst>
                  <a:ext uri="{0D108BD9-81ED-4DB2-BD59-A6C34878D82A}">
                    <a16:rowId xmlns:a16="http://schemas.microsoft.com/office/drawing/2014/main" val="3595355049"/>
                  </a:ext>
                </a:extLst>
              </a:tr>
              <a:tr h="1166885">
                <a:tc>
                  <a:txBody>
                    <a:bodyPr/>
                    <a:lstStyle/>
                    <a:p>
                      <a:r>
                        <a:rPr lang="en-US" sz="1800" b="0" i="0" kern="1200" dirty="0">
                          <a:solidFill>
                            <a:schemeClr val="tx1"/>
                          </a:solidFill>
                          <a:effectLst/>
                          <a:latin typeface="+mn-lt"/>
                          <a:ea typeface="+mn-ea"/>
                          <a:cs typeface="+mn-cs"/>
                        </a:rPr>
                        <a:t>“We are currently evaluating our schedule templates to optimize access and productivity. Right now, 95% of appointments are scheduled for 60 minutes. We are exploring the potential for a template built on 45 minutes.”</a:t>
                      </a:r>
                      <a:endParaRPr lang="en-US" dirty="0">
                        <a:solidFill>
                          <a:schemeClr val="tx1"/>
                        </a:solidFill>
                      </a:endParaRPr>
                    </a:p>
                  </a:txBody>
                  <a:tcPr/>
                </a:tc>
                <a:extLst>
                  <a:ext uri="{0D108BD9-81ED-4DB2-BD59-A6C34878D82A}">
                    <a16:rowId xmlns:a16="http://schemas.microsoft.com/office/drawing/2014/main" val="47652901"/>
                  </a:ext>
                </a:extLst>
              </a:tr>
            </a:tbl>
          </a:graphicData>
        </a:graphic>
      </p:graphicFrame>
      <p:sp>
        <p:nvSpPr>
          <p:cNvPr id="3" name="TextBox 2">
            <a:extLst>
              <a:ext uri="{FF2B5EF4-FFF2-40B4-BE49-F238E27FC236}">
                <a16:creationId xmlns:a16="http://schemas.microsoft.com/office/drawing/2014/main" id="{147FECE4-2402-4482-8F9E-84EDF45EB017}"/>
              </a:ext>
            </a:extLst>
          </p:cNvPr>
          <p:cNvSpPr txBox="1"/>
          <p:nvPr/>
        </p:nvSpPr>
        <p:spPr>
          <a:xfrm>
            <a:off x="616132" y="6368798"/>
            <a:ext cx="10722428" cy="415498"/>
          </a:xfrm>
          <a:prstGeom prst="rect">
            <a:avLst/>
          </a:prstGeom>
          <a:noFill/>
        </p:spPr>
        <p:txBody>
          <a:bodyPr wrap="square">
            <a:spAutoFit/>
          </a:bodyPr>
          <a:lstStyle/>
          <a:p>
            <a:pPr marL="0" marR="0">
              <a:spcBef>
                <a:spcPts val="0"/>
              </a:spcBef>
              <a:spcAft>
                <a:spcPts val="0"/>
              </a:spcAft>
            </a:pPr>
            <a:r>
              <a:rPr lang="en-US" sz="1050" dirty="0">
                <a:effectLst/>
                <a:latin typeface="Calibri" panose="020F0502020204030204" pitchFamily="34" charset="0"/>
                <a:ea typeface="Times New Roman" panose="02020603050405020304" pitchFamily="18" charset="0"/>
                <a:cs typeface="Times New Roman" panose="02020603050405020304" pitchFamily="18" charset="0"/>
              </a:rPr>
              <a:t>Confidential – Patient Safety and Quality Improvement Work Product: Unless expressly stated otherwise, this document, and associated activities, are confidential and subject to all applicable privileges, including those provided pursuant to the Patient Safety and Quality Improvement Act of 2005, 42 C.F.R. § 3.206 (b)(4) and (5) ; A.R.S. § 36-445, </a:t>
            </a:r>
            <a:r>
              <a:rPr lang="en-US" sz="1050" i="1" dirty="0">
                <a:effectLst/>
                <a:latin typeface="Calibri" panose="020F0502020204030204" pitchFamily="34" charset="0"/>
                <a:ea typeface="Times New Roman" panose="02020603050405020304" pitchFamily="18" charset="0"/>
                <a:cs typeface="Times New Roman" panose="02020603050405020304" pitchFamily="18" charset="0"/>
              </a:rPr>
              <a:t>et seq</a:t>
            </a:r>
            <a:r>
              <a:rPr lang="en-US" sz="1050" dirty="0">
                <a:effectLst/>
                <a:latin typeface="Calibri" panose="020F0502020204030204" pitchFamily="34" charset="0"/>
                <a:ea typeface="Times New Roman" panose="02020603050405020304" pitchFamily="18" charset="0"/>
                <a:cs typeface="Times New Roman" panose="02020603050405020304" pitchFamily="18" charset="0"/>
              </a:rPr>
              <a:t>. and A.R.S. § 36-2401.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8989088"/>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28496-EDE4-4F3B-BF18-4392E74FD9E8}"/>
              </a:ext>
            </a:extLst>
          </p:cNvPr>
          <p:cNvSpPr>
            <a:spLocks noGrp="1"/>
          </p:cNvSpPr>
          <p:nvPr>
            <p:ph type="title"/>
          </p:nvPr>
        </p:nvSpPr>
        <p:spPr/>
        <p:txBody>
          <a:bodyPr/>
          <a:lstStyle/>
          <a:p>
            <a:r>
              <a:rPr lang="en-US" dirty="0"/>
              <a:t>Survey Information</a:t>
            </a:r>
          </a:p>
        </p:txBody>
      </p:sp>
      <p:sp>
        <p:nvSpPr>
          <p:cNvPr id="3" name="Content Placeholder 2">
            <a:extLst>
              <a:ext uri="{FF2B5EF4-FFF2-40B4-BE49-F238E27FC236}">
                <a16:creationId xmlns:a16="http://schemas.microsoft.com/office/drawing/2014/main" id="{CCDEC985-FBB8-4089-AD78-BFEF06ACD111}"/>
              </a:ext>
            </a:extLst>
          </p:cNvPr>
          <p:cNvSpPr>
            <a:spLocks noGrp="1"/>
          </p:cNvSpPr>
          <p:nvPr>
            <p:ph idx="1"/>
          </p:nvPr>
        </p:nvSpPr>
        <p:spPr>
          <a:xfrm>
            <a:off x="443132" y="1153551"/>
            <a:ext cx="10910668" cy="5087451"/>
          </a:xfrm>
        </p:spPr>
        <p:txBody>
          <a:bodyPr>
            <a:normAutofit/>
          </a:bodyPr>
          <a:lstStyle/>
          <a:p>
            <a:r>
              <a:rPr lang="en-US" dirty="0"/>
              <a:t>Dates in Circulation:</a:t>
            </a:r>
          </a:p>
          <a:p>
            <a:pPr lvl="1"/>
            <a:r>
              <a:rPr lang="en-US" dirty="0"/>
              <a:t>July 6</a:t>
            </a:r>
            <a:r>
              <a:rPr lang="en-US" baseline="30000" dirty="0"/>
              <a:t>th</a:t>
            </a:r>
            <a:r>
              <a:rPr lang="en-US" dirty="0"/>
              <a:t>-July 20</a:t>
            </a:r>
            <a:r>
              <a:rPr lang="en-US" baseline="30000" dirty="0"/>
              <a:t>th</a:t>
            </a:r>
            <a:r>
              <a:rPr lang="en-US" dirty="0"/>
              <a:t> (2022)</a:t>
            </a:r>
          </a:p>
          <a:p>
            <a:r>
              <a:rPr lang="en-US" dirty="0"/>
              <a:t>Distributor:</a:t>
            </a:r>
          </a:p>
          <a:p>
            <a:pPr lvl="1"/>
            <a:r>
              <a:rPr lang="en-US" dirty="0"/>
              <a:t>Elizabeth Linos, Director of Rehab</a:t>
            </a:r>
          </a:p>
          <a:p>
            <a:r>
              <a:rPr lang="en-US" dirty="0"/>
              <a:t>Recipients:</a:t>
            </a:r>
          </a:p>
          <a:p>
            <a:pPr lvl="1"/>
            <a:r>
              <a:rPr lang="en-US" dirty="0"/>
              <a:t>Industry colleagues</a:t>
            </a:r>
          </a:p>
          <a:p>
            <a:r>
              <a:rPr lang="en-US" dirty="0"/>
              <a:t>Sample Size:</a:t>
            </a:r>
          </a:p>
          <a:p>
            <a:pPr lvl="1"/>
            <a:r>
              <a:rPr lang="en-US" dirty="0"/>
              <a:t>15 Responses</a:t>
            </a:r>
          </a:p>
          <a:p>
            <a:r>
              <a:rPr lang="en-US" dirty="0"/>
              <a:t>Platform:</a:t>
            </a:r>
          </a:p>
          <a:p>
            <a:pPr lvl="1"/>
            <a:r>
              <a:rPr lang="en-US" dirty="0" err="1"/>
              <a:t>TypeForm</a:t>
            </a:r>
            <a:r>
              <a:rPr lang="en-US" dirty="0"/>
              <a:t> Survey</a:t>
            </a:r>
          </a:p>
          <a:p>
            <a:r>
              <a:rPr lang="en-US" dirty="0"/>
              <a:t>Evaluated by:</a:t>
            </a:r>
          </a:p>
          <a:p>
            <a:pPr lvl="1"/>
            <a:r>
              <a:rPr lang="en-US" dirty="0"/>
              <a:t>Process Improvement</a:t>
            </a:r>
          </a:p>
        </p:txBody>
      </p:sp>
    </p:spTree>
    <p:extLst>
      <p:ext uri="{BB962C8B-B14F-4D97-AF65-F5344CB8AC3E}">
        <p14:creationId xmlns:p14="http://schemas.microsoft.com/office/powerpoint/2010/main" val="1903483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Chart 17">
            <a:extLst>
              <a:ext uri="{FF2B5EF4-FFF2-40B4-BE49-F238E27FC236}">
                <a16:creationId xmlns:a16="http://schemas.microsoft.com/office/drawing/2014/main" id="{DDAC23CB-1E59-4BD3-864E-A71ACE7EF4C0}"/>
              </a:ext>
            </a:extLst>
          </p:cNvPr>
          <p:cNvGraphicFramePr/>
          <p:nvPr>
            <p:extLst>
              <p:ext uri="{D42A27DB-BD31-4B8C-83A1-F6EECF244321}">
                <p14:modId xmlns:p14="http://schemas.microsoft.com/office/powerpoint/2010/main" val="3958875646"/>
              </p:ext>
            </p:extLst>
          </p:nvPr>
        </p:nvGraphicFramePr>
        <p:xfrm>
          <a:off x="2165569" y="963673"/>
          <a:ext cx="7860862" cy="493065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6DF64D90-28C4-4544-8EAE-0C943A403219}"/>
              </a:ext>
            </a:extLst>
          </p:cNvPr>
          <p:cNvSpPr txBox="1"/>
          <p:nvPr/>
        </p:nvSpPr>
        <p:spPr>
          <a:xfrm>
            <a:off x="616132" y="6368798"/>
            <a:ext cx="10722428" cy="415498"/>
          </a:xfrm>
          <a:prstGeom prst="rect">
            <a:avLst/>
          </a:prstGeom>
          <a:noFill/>
        </p:spPr>
        <p:txBody>
          <a:bodyPr wrap="square">
            <a:spAutoFit/>
          </a:bodyPr>
          <a:lstStyle/>
          <a:p>
            <a:pPr marL="0" marR="0">
              <a:spcBef>
                <a:spcPts val="0"/>
              </a:spcBef>
              <a:spcAft>
                <a:spcPts val="0"/>
              </a:spcAft>
            </a:pPr>
            <a:r>
              <a:rPr lang="en-US" sz="1050" dirty="0">
                <a:effectLst/>
                <a:latin typeface="Calibri" panose="020F0502020204030204" pitchFamily="34" charset="0"/>
                <a:ea typeface="Times New Roman" panose="02020603050405020304" pitchFamily="18" charset="0"/>
                <a:cs typeface="Times New Roman" panose="02020603050405020304" pitchFamily="18" charset="0"/>
              </a:rPr>
              <a:t>Confidential – Patient Safety and Quality Improvement Work Product: Unless expressly stated otherwise, this document, and associated activities, are confidential and subject to all applicable privileges, including those provided pursuant to the Patient Safety and Quality Improvement Act of 2005, 42 C.F.R. § 3.206 (b)(4) and (5) ; A.R.S. § 36-445, </a:t>
            </a:r>
            <a:r>
              <a:rPr lang="en-US" sz="1050" i="1" dirty="0">
                <a:effectLst/>
                <a:latin typeface="Calibri" panose="020F0502020204030204" pitchFamily="34" charset="0"/>
                <a:ea typeface="Times New Roman" panose="02020603050405020304" pitchFamily="18" charset="0"/>
                <a:cs typeface="Times New Roman" panose="02020603050405020304" pitchFamily="18" charset="0"/>
              </a:rPr>
              <a:t>et seq</a:t>
            </a:r>
            <a:r>
              <a:rPr lang="en-US" sz="1050" dirty="0">
                <a:effectLst/>
                <a:latin typeface="Calibri" panose="020F0502020204030204" pitchFamily="34" charset="0"/>
                <a:ea typeface="Times New Roman" panose="02020603050405020304" pitchFamily="18" charset="0"/>
                <a:cs typeface="Times New Roman" panose="02020603050405020304" pitchFamily="18" charset="0"/>
              </a:rPr>
              <a:t>. and A.R.S. § 36-2401.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39708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cx1="http://schemas.microsoft.com/office/drawing/2015/9/8/chartex">
        <mc:Choice Requires="cx1">
          <p:graphicFrame>
            <p:nvGraphicFramePr>
              <p:cNvPr id="6" name="Chart 5">
                <a:extLst>
                  <a:ext uri="{FF2B5EF4-FFF2-40B4-BE49-F238E27FC236}">
                    <a16:creationId xmlns:a16="http://schemas.microsoft.com/office/drawing/2014/main" id="{195697B4-8B5D-4F71-BC72-C3EB391A87C6}"/>
                  </a:ext>
                </a:extLst>
              </p:cNvPr>
              <p:cNvGraphicFramePr/>
              <p:nvPr>
                <p:extLst>
                  <p:ext uri="{D42A27DB-BD31-4B8C-83A1-F6EECF244321}">
                    <p14:modId xmlns:p14="http://schemas.microsoft.com/office/powerpoint/2010/main" val="3548745898"/>
                  </p:ext>
                </p:extLst>
              </p:nvPr>
            </p:nvGraphicFramePr>
            <p:xfrm>
              <a:off x="952920" y="1115868"/>
              <a:ext cx="7499417" cy="4626264"/>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6" name="Chart 5">
                <a:extLst>
                  <a:ext uri="{FF2B5EF4-FFF2-40B4-BE49-F238E27FC236}">
                    <a16:creationId xmlns:a16="http://schemas.microsoft.com/office/drawing/2014/main" id="{195697B4-8B5D-4F71-BC72-C3EB391A87C6}"/>
                  </a:ext>
                </a:extLst>
              </p:cNvPr>
              <p:cNvPicPr>
                <a:picLocks noGrp="1" noRot="1" noChangeAspect="1" noMove="1" noResize="1" noEditPoints="1" noAdjustHandles="1" noChangeArrowheads="1" noChangeShapeType="1"/>
              </p:cNvPicPr>
              <p:nvPr/>
            </p:nvPicPr>
            <p:blipFill>
              <a:blip r:embed="rId4"/>
              <a:stretch>
                <a:fillRect/>
              </a:stretch>
            </p:blipFill>
            <p:spPr>
              <a:xfrm>
                <a:off x="952920" y="1115868"/>
                <a:ext cx="7499417" cy="4626264"/>
              </a:xfrm>
              <a:prstGeom prst="rect">
                <a:avLst/>
              </a:prstGeom>
            </p:spPr>
          </p:pic>
        </mc:Fallback>
      </mc:AlternateContent>
      <p:sp>
        <p:nvSpPr>
          <p:cNvPr id="7" name="TextBox 6">
            <a:extLst>
              <a:ext uri="{FF2B5EF4-FFF2-40B4-BE49-F238E27FC236}">
                <a16:creationId xmlns:a16="http://schemas.microsoft.com/office/drawing/2014/main" id="{E1BCDEA1-F5C9-472C-83DD-A823CDDF72D8}"/>
              </a:ext>
            </a:extLst>
          </p:cNvPr>
          <p:cNvSpPr txBox="1"/>
          <p:nvPr/>
        </p:nvSpPr>
        <p:spPr>
          <a:xfrm>
            <a:off x="8947398" y="2828835"/>
            <a:ext cx="1736436" cy="1200329"/>
          </a:xfrm>
          <a:prstGeom prst="rect">
            <a:avLst/>
          </a:prstGeom>
          <a:noFill/>
        </p:spPr>
        <p:txBody>
          <a:bodyPr wrap="square" rtlCol="0">
            <a:spAutoFit/>
          </a:bodyPr>
          <a:lstStyle/>
          <a:p>
            <a:r>
              <a:rPr lang="en-US" dirty="0"/>
              <a:t>Mean=65.5</a:t>
            </a:r>
          </a:p>
          <a:p>
            <a:r>
              <a:rPr lang="en-US" dirty="0"/>
              <a:t>Median=65.0</a:t>
            </a:r>
          </a:p>
          <a:p>
            <a:r>
              <a:rPr lang="en-US" dirty="0"/>
              <a:t>Minimum=50.0</a:t>
            </a:r>
          </a:p>
          <a:p>
            <a:r>
              <a:rPr lang="en-US" dirty="0"/>
              <a:t>Maximum=80.0</a:t>
            </a:r>
          </a:p>
        </p:txBody>
      </p:sp>
      <p:sp>
        <p:nvSpPr>
          <p:cNvPr id="4" name="TextBox 3">
            <a:extLst>
              <a:ext uri="{FF2B5EF4-FFF2-40B4-BE49-F238E27FC236}">
                <a16:creationId xmlns:a16="http://schemas.microsoft.com/office/drawing/2014/main" id="{29490CA0-D910-4E79-8840-C9A6B49CBB84}"/>
              </a:ext>
            </a:extLst>
          </p:cNvPr>
          <p:cNvSpPr txBox="1"/>
          <p:nvPr/>
        </p:nvSpPr>
        <p:spPr>
          <a:xfrm>
            <a:off x="616132" y="6368798"/>
            <a:ext cx="10722428" cy="415498"/>
          </a:xfrm>
          <a:prstGeom prst="rect">
            <a:avLst/>
          </a:prstGeom>
          <a:noFill/>
        </p:spPr>
        <p:txBody>
          <a:bodyPr wrap="square">
            <a:spAutoFit/>
          </a:bodyPr>
          <a:lstStyle/>
          <a:p>
            <a:pPr marL="0" marR="0">
              <a:spcBef>
                <a:spcPts val="0"/>
              </a:spcBef>
              <a:spcAft>
                <a:spcPts val="0"/>
              </a:spcAft>
            </a:pPr>
            <a:r>
              <a:rPr lang="en-US" sz="1050" dirty="0">
                <a:effectLst/>
                <a:latin typeface="Calibri" panose="020F0502020204030204" pitchFamily="34" charset="0"/>
                <a:ea typeface="Times New Roman" panose="02020603050405020304" pitchFamily="18" charset="0"/>
                <a:cs typeface="Times New Roman" panose="02020603050405020304" pitchFamily="18" charset="0"/>
              </a:rPr>
              <a:t>Confidential – Patient Safety and Quality Improvement Work Product: Unless expressly stated otherwise, this document, and associated activities, are confidential and subject to all applicable privileges, including those provided pursuant to the Patient Safety and Quality Improvement Act of 2005, 42 C.F.R. § 3.206 (b)(4) and (5) ; A.R.S. § 36-445, </a:t>
            </a:r>
            <a:r>
              <a:rPr lang="en-US" sz="1050" i="1" dirty="0">
                <a:effectLst/>
                <a:latin typeface="Calibri" panose="020F0502020204030204" pitchFamily="34" charset="0"/>
                <a:ea typeface="Times New Roman" panose="02020603050405020304" pitchFamily="18" charset="0"/>
                <a:cs typeface="Times New Roman" panose="02020603050405020304" pitchFamily="18" charset="0"/>
              </a:rPr>
              <a:t>et seq</a:t>
            </a:r>
            <a:r>
              <a:rPr lang="en-US" sz="1050" dirty="0">
                <a:effectLst/>
                <a:latin typeface="Calibri" panose="020F0502020204030204" pitchFamily="34" charset="0"/>
                <a:ea typeface="Times New Roman" panose="02020603050405020304" pitchFamily="18" charset="0"/>
                <a:cs typeface="Times New Roman" panose="02020603050405020304" pitchFamily="18" charset="0"/>
              </a:rPr>
              <a:t>. and A.R.S. § 36-2401.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56900755"/>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CF527D-F852-4719-9CEB-468EE4242DEB}"/>
              </a:ext>
            </a:extLst>
          </p:cNvPr>
          <p:cNvGraphicFramePr>
            <a:graphicFrameLocks noGrp="1"/>
          </p:cNvGraphicFramePr>
          <p:nvPr>
            <p:extLst>
              <p:ext uri="{D42A27DB-BD31-4B8C-83A1-F6EECF244321}">
                <p14:modId xmlns:p14="http://schemas.microsoft.com/office/powerpoint/2010/main" val="2133153398"/>
              </p:ext>
            </p:extLst>
          </p:nvPr>
        </p:nvGraphicFramePr>
        <p:xfrm>
          <a:off x="2232298" y="583473"/>
          <a:ext cx="8128000" cy="5822167"/>
        </p:xfrm>
        <a:graphic>
          <a:graphicData uri="http://schemas.openxmlformats.org/drawingml/2006/table">
            <a:tbl>
              <a:tblPr firstRow="1" bandRow="1">
                <a:tableStyleId>{5C22544A-7EE6-4342-B048-85BDC9FD1C3A}</a:tableStyleId>
              </a:tblPr>
              <a:tblGrid>
                <a:gridCol w="1784991">
                  <a:extLst>
                    <a:ext uri="{9D8B030D-6E8A-4147-A177-3AD203B41FA5}">
                      <a16:colId xmlns:a16="http://schemas.microsoft.com/office/drawing/2014/main" val="2091150385"/>
                    </a:ext>
                  </a:extLst>
                </a:gridCol>
                <a:gridCol w="6343009">
                  <a:extLst>
                    <a:ext uri="{9D8B030D-6E8A-4147-A177-3AD203B41FA5}">
                      <a16:colId xmlns:a16="http://schemas.microsoft.com/office/drawing/2014/main" val="4237698191"/>
                    </a:ext>
                  </a:extLst>
                </a:gridCol>
              </a:tblGrid>
              <a:tr h="5984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Question 2: What is your metric calculation for productivity? </a:t>
                      </a:r>
                    </a:p>
                  </a:txBody>
                  <a:tcPr/>
                </a:tc>
                <a:extLst>
                  <a:ext uri="{0D108BD9-81ED-4DB2-BD59-A6C34878D82A}">
                    <a16:rowId xmlns:a16="http://schemas.microsoft.com/office/drawing/2014/main" val="3839705975"/>
                  </a:ext>
                </a:extLst>
              </a:tr>
              <a:tr h="348245">
                <a:tc>
                  <a:txBody>
                    <a:bodyPr/>
                    <a:lstStyle/>
                    <a:p>
                      <a:r>
                        <a:rPr lang="en-US" sz="1600" dirty="0">
                          <a:solidFill>
                            <a:schemeClr val="tx1"/>
                          </a:solidFill>
                        </a:rPr>
                        <a:t>Respondent 1</a:t>
                      </a:r>
                    </a:p>
                  </a:txBody>
                  <a:tcPr/>
                </a:tc>
                <a:tc>
                  <a:txBody>
                    <a:bodyPr/>
                    <a:lstStyle/>
                    <a:p>
                      <a:r>
                        <a:rPr lang="en-US" sz="1600" dirty="0">
                          <a:solidFill>
                            <a:schemeClr val="tx1"/>
                          </a:solidFill>
                        </a:rPr>
                        <a:t>RVUs</a:t>
                      </a:r>
                    </a:p>
                  </a:txBody>
                  <a:tcPr/>
                </a:tc>
                <a:extLst>
                  <a:ext uri="{0D108BD9-81ED-4DB2-BD59-A6C34878D82A}">
                    <a16:rowId xmlns:a16="http://schemas.microsoft.com/office/drawing/2014/main" val="1110789205"/>
                  </a:ext>
                </a:extLst>
              </a:tr>
              <a:tr h="348245">
                <a:tc>
                  <a:txBody>
                    <a:bodyPr/>
                    <a:lstStyle/>
                    <a:p>
                      <a:r>
                        <a:rPr lang="en-US" sz="1600" dirty="0">
                          <a:solidFill>
                            <a:schemeClr val="tx1"/>
                          </a:solidFill>
                        </a:rPr>
                        <a:t>Respondent 2</a:t>
                      </a:r>
                    </a:p>
                  </a:txBody>
                  <a:tcPr/>
                </a:tc>
                <a:tc>
                  <a:txBody>
                    <a:bodyPr/>
                    <a:lstStyle/>
                    <a:p>
                      <a:r>
                        <a:rPr lang="en-US" sz="1600" dirty="0">
                          <a:solidFill>
                            <a:schemeClr val="tx1"/>
                          </a:solidFill>
                        </a:rPr>
                        <a:t>15-minute timed units</a:t>
                      </a:r>
                    </a:p>
                  </a:txBody>
                  <a:tcPr/>
                </a:tc>
                <a:extLst>
                  <a:ext uri="{0D108BD9-81ED-4DB2-BD59-A6C34878D82A}">
                    <a16:rowId xmlns:a16="http://schemas.microsoft.com/office/drawing/2014/main" val="3314075178"/>
                  </a:ext>
                </a:extLst>
              </a:tr>
              <a:tr h="348245">
                <a:tc>
                  <a:txBody>
                    <a:bodyPr/>
                    <a:lstStyle/>
                    <a:p>
                      <a:r>
                        <a:rPr lang="en-US" sz="1600" dirty="0">
                          <a:solidFill>
                            <a:schemeClr val="tx1"/>
                          </a:solidFill>
                        </a:rPr>
                        <a:t>Respondent 3</a:t>
                      </a:r>
                    </a:p>
                  </a:txBody>
                  <a:tcPr/>
                </a:tc>
                <a:tc>
                  <a:txBody>
                    <a:bodyPr/>
                    <a:lstStyle/>
                    <a:p>
                      <a:r>
                        <a:rPr lang="en-US" sz="1600" dirty="0">
                          <a:solidFill>
                            <a:schemeClr val="tx1"/>
                          </a:solidFill>
                        </a:rPr>
                        <a:t>Sessions per day (outliers)</a:t>
                      </a:r>
                    </a:p>
                  </a:txBody>
                  <a:tcPr/>
                </a:tc>
                <a:extLst>
                  <a:ext uri="{0D108BD9-81ED-4DB2-BD59-A6C34878D82A}">
                    <a16:rowId xmlns:a16="http://schemas.microsoft.com/office/drawing/2014/main" val="3595355049"/>
                  </a:ext>
                </a:extLst>
              </a:tr>
              <a:tr h="348245">
                <a:tc>
                  <a:txBody>
                    <a:bodyPr/>
                    <a:lstStyle/>
                    <a:p>
                      <a:r>
                        <a:rPr lang="en-US" sz="1600" dirty="0">
                          <a:solidFill>
                            <a:schemeClr val="tx1"/>
                          </a:solidFill>
                        </a:rPr>
                        <a:t>Respondent 4</a:t>
                      </a:r>
                    </a:p>
                  </a:txBody>
                  <a:tcPr/>
                </a:tc>
                <a:tc>
                  <a:txBody>
                    <a:bodyPr/>
                    <a:lstStyle/>
                    <a:p>
                      <a:r>
                        <a:rPr lang="en-US" sz="1600" dirty="0">
                          <a:solidFill>
                            <a:schemeClr val="tx1"/>
                          </a:solidFill>
                        </a:rPr>
                        <a:t>Units per hour</a:t>
                      </a:r>
                    </a:p>
                  </a:txBody>
                  <a:tcPr/>
                </a:tc>
                <a:extLst>
                  <a:ext uri="{0D108BD9-81ED-4DB2-BD59-A6C34878D82A}">
                    <a16:rowId xmlns:a16="http://schemas.microsoft.com/office/drawing/2014/main" val="47652901"/>
                  </a:ext>
                </a:extLst>
              </a:tr>
              <a:tr h="348245">
                <a:tc>
                  <a:txBody>
                    <a:bodyPr/>
                    <a:lstStyle/>
                    <a:p>
                      <a:r>
                        <a:rPr lang="en-US" sz="1600" dirty="0">
                          <a:solidFill>
                            <a:schemeClr val="tx1"/>
                          </a:solidFill>
                        </a:rPr>
                        <a:t>Respondent 5</a:t>
                      </a:r>
                    </a:p>
                  </a:txBody>
                  <a:tcPr/>
                </a:tc>
                <a:tc>
                  <a:txBody>
                    <a:bodyPr/>
                    <a:lstStyle/>
                    <a:p>
                      <a:r>
                        <a:rPr lang="en-US" sz="1600" dirty="0">
                          <a:solidFill>
                            <a:schemeClr val="tx1"/>
                          </a:solidFill>
                        </a:rPr>
                        <a:t>45 (outliers)</a:t>
                      </a:r>
                    </a:p>
                  </a:txBody>
                  <a:tcPr/>
                </a:tc>
                <a:extLst>
                  <a:ext uri="{0D108BD9-81ED-4DB2-BD59-A6C34878D82A}">
                    <a16:rowId xmlns:a16="http://schemas.microsoft.com/office/drawing/2014/main" val="384641357"/>
                  </a:ext>
                </a:extLst>
              </a:tr>
              <a:tr h="348245">
                <a:tc>
                  <a:txBody>
                    <a:bodyPr/>
                    <a:lstStyle/>
                    <a:p>
                      <a:r>
                        <a:rPr lang="en-US" sz="1600" dirty="0">
                          <a:solidFill>
                            <a:schemeClr val="tx1"/>
                          </a:solidFill>
                        </a:rPr>
                        <a:t>Respondent 6</a:t>
                      </a:r>
                    </a:p>
                  </a:txBody>
                  <a:tcPr/>
                </a:tc>
                <a:tc>
                  <a:txBody>
                    <a:bodyPr/>
                    <a:lstStyle/>
                    <a:p>
                      <a:r>
                        <a:rPr lang="en-US" sz="1600" dirty="0">
                          <a:solidFill>
                            <a:schemeClr val="tx1"/>
                          </a:solidFill>
                        </a:rPr>
                        <a:t>Unit of service</a:t>
                      </a:r>
                    </a:p>
                  </a:txBody>
                  <a:tcPr/>
                </a:tc>
                <a:extLst>
                  <a:ext uri="{0D108BD9-81ED-4DB2-BD59-A6C34878D82A}">
                    <a16:rowId xmlns:a16="http://schemas.microsoft.com/office/drawing/2014/main" val="3808924022"/>
                  </a:ext>
                </a:extLst>
              </a:tr>
              <a:tr h="348245">
                <a:tc>
                  <a:txBody>
                    <a:bodyPr/>
                    <a:lstStyle/>
                    <a:p>
                      <a:r>
                        <a:rPr lang="en-US" sz="1600" dirty="0">
                          <a:solidFill>
                            <a:schemeClr val="tx1"/>
                          </a:solidFill>
                        </a:rPr>
                        <a:t>Respondent 7</a:t>
                      </a:r>
                    </a:p>
                  </a:txBody>
                  <a:tcPr/>
                </a:tc>
                <a:tc>
                  <a:txBody>
                    <a:bodyPr/>
                    <a:lstStyle/>
                    <a:p>
                      <a:r>
                        <a:rPr lang="en-US" sz="1600" dirty="0">
                          <a:solidFill>
                            <a:schemeClr val="tx1"/>
                          </a:solidFill>
                        </a:rPr>
                        <a:t>Billable time per paid time</a:t>
                      </a:r>
                    </a:p>
                  </a:txBody>
                  <a:tcPr/>
                </a:tc>
                <a:extLst>
                  <a:ext uri="{0D108BD9-81ED-4DB2-BD59-A6C34878D82A}">
                    <a16:rowId xmlns:a16="http://schemas.microsoft.com/office/drawing/2014/main" val="2254216214"/>
                  </a:ext>
                </a:extLst>
              </a:tr>
              <a:tr h="348245">
                <a:tc>
                  <a:txBody>
                    <a:bodyPr/>
                    <a:lstStyle/>
                    <a:p>
                      <a:r>
                        <a:rPr lang="en-US" sz="1600" dirty="0">
                          <a:solidFill>
                            <a:schemeClr val="tx1"/>
                          </a:solidFill>
                        </a:rPr>
                        <a:t>Respondent 8</a:t>
                      </a:r>
                    </a:p>
                  </a:txBody>
                  <a:tcPr/>
                </a:tc>
                <a:tc>
                  <a:txBody>
                    <a:bodyPr/>
                    <a:lstStyle/>
                    <a:p>
                      <a:r>
                        <a:rPr lang="en-US" sz="1600" dirty="0">
                          <a:solidFill>
                            <a:schemeClr val="tx1"/>
                          </a:solidFill>
                        </a:rPr>
                        <a:t>60% billed of available work</a:t>
                      </a:r>
                    </a:p>
                  </a:txBody>
                  <a:tcPr/>
                </a:tc>
                <a:extLst>
                  <a:ext uri="{0D108BD9-81ED-4DB2-BD59-A6C34878D82A}">
                    <a16:rowId xmlns:a16="http://schemas.microsoft.com/office/drawing/2014/main" val="2804796955"/>
                  </a:ext>
                </a:extLst>
              </a:tr>
              <a:tr h="348245">
                <a:tc>
                  <a:txBody>
                    <a:bodyPr/>
                    <a:lstStyle/>
                    <a:p>
                      <a:r>
                        <a:rPr lang="en-US" sz="1600" dirty="0">
                          <a:solidFill>
                            <a:schemeClr val="tx1"/>
                          </a:solidFill>
                        </a:rPr>
                        <a:t>Respondent 9</a:t>
                      </a:r>
                    </a:p>
                  </a:txBody>
                  <a:tcPr/>
                </a:tc>
                <a:tc>
                  <a:txBody>
                    <a:bodyPr/>
                    <a:lstStyle/>
                    <a:p>
                      <a:r>
                        <a:rPr lang="en-US" sz="1600" dirty="0">
                          <a:solidFill>
                            <a:schemeClr val="tx1"/>
                          </a:solidFill>
                        </a:rPr>
                        <a:t>Units of service in 15-minute units</a:t>
                      </a:r>
                    </a:p>
                  </a:txBody>
                  <a:tcPr/>
                </a:tc>
                <a:extLst>
                  <a:ext uri="{0D108BD9-81ED-4DB2-BD59-A6C34878D82A}">
                    <a16:rowId xmlns:a16="http://schemas.microsoft.com/office/drawing/2014/main" val="958214167"/>
                  </a:ext>
                </a:extLst>
              </a:tr>
              <a:tr h="348245">
                <a:tc>
                  <a:txBody>
                    <a:bodyPr/>
                    <a:lstStyle/>
                    <a:p>
                      <a:r>
                        <a:rPr lang="en-US" sz="1600" dirty="0">
                          <a:solidFill>
                            <a:schemeClr val="tx1"/>
                          </a:solidFill>
                        </a:rPr>
                        <a:t>Respondent 10</a:t>
                      </a:r>
                    </a:p>
                  </a:txBody>
                  <a:tcPr/>
                </a:tc>
                <a:tc>
                  <a:txBody>
                    <a:bodyPr/>
                    <a:lstStyle/>
                    <a:p>
                      <a:r>
                        <a:rPr lang="en-US" sz="1600" dirty="0">
                          <a:solidFill>
                            <a:schemeClr val="tx1"/>
                          </a:solidFill>
                        </a:rPr>
                        <a:t>RVU per worked hour</a:t>
                      </a:r>
                    </a:p>
                  </a:txBody>
                  <a:tcPr/>
                </a:tc>
                <a:extLst>
                  <a:ext uri="{0D108BD9-81ED-4DB2-BD59-A6C34878D82A}">
                    <a16:rowId xmlns:a16="http://schemas.microsoft.com/office/drawing/2014/main" val="4008307971"/>
                  </a:ext>
                </a:extLst>
              </a:tr>
              <a:tr h="348245">
                <a:tc>
                  <a:txBody>
                    <a:bodyPr/>
                    <a:lstStyle/>
                    <a:p>
                      <a:r>
                        <a:rPr lang="en-US" sz="1600" dirty="0">
                          <a:solidFill>
                            <a:schemeClr val="tx1"/>
                          </a:solidFill>
                        </a:rPr>
                        <a:t>Respondent 11</a:t>
                      </a:r>
                    </a:p>
                  </a:txBody>
                  <a:tcPr/>
                </a:tc>
                <a:tc>
                  <a:txBody>
                    <a:bodyPr/>
                    <a:lstStyle/>
                    <a:p>
                      <a:r>
                        <a:rPr lang="en-US" sz="1600" dirty="0">
                          <a:solidFill>
                            <a:schemeClr val="tx1"/>
                          </a:solidFill>
                        </a:rPr>
                        <a:t>RVUs per hour</a:t>
                      </a:r>
                    </a:p>
                  </a:txBody>
                  <a:tcPr/>
                </a:tc>
                <a:extLst>
                  <a:ext uri="{0D108BD9-81ED-4DB2-BD59-A6C34878D82A}">
                    <a16:rowId xmlns:a16="http://schemas.microsoft.com/office/drawing/2014/main" val="1013058112"/>
                  </a:ext>
                </a:extLst>
              </a:tr>
              <a:tr h="348245">
                <a:tc>
                  <a:txBody>
                    <a:bodyPr/>
                    <a:lstStyle/>
                    <a:p>
                      <a:r>
                        <a:rPr lang="en-US" sz="1600" dirty="0">
                          <a:solidFill>
                            <a:schemeClr val="tx1"/>
                          </a:solidFill>
                        </a:rPr>
                        <a:t>Respondent 12</a:t>
                      </a:r>
                    </a:p>
                  </a:txBody>
                  <a:tcPr/>
                </a:tc>
                <a:tc>
                  <a:txBody>
                    <a:bodyPr/>
                    <a:lstStyle/>
                    <a:p>
                      <a:r>
                        <a:rPr lang="en-US" sz="1600" dirty="0">
                          <a:solidFill>
                            <a:schemeClr val="tx1"/>
                          </a:solidFill>
                        </a:rPr>
                        <a:t>Billed time based on weighted/worked hours</a:t>
                      </a:r>
                    </a:p>
                  </a:txBody>
                  <a:tcPr/>
                </a:tc>
                <a:extLst>
                  <a:ext uri="{0D108BD9-81ED-4DB2-BD59-A6C34878D82A}">
                    <a16:rowId xmlns:a16="http://schemas.microsoft.com/office/drawing/2014/main" val="498493575"/>
                  </a:ext>
                </a:extLst>
              </a:tr>
              <a:tr h="348245">
                <a:tc>
                  <a:txBody>
                    <a:bodyPr/>
                    <a:lstStyle/>
                    <a:p>
                      <a:r>
                        <a:rPr lang="en-US" sz="1600" dirty="0">
                          <a:solidFill>
                            <a:schemeClr val="tx1"/>
                          </a:solidFill>
                        </a:rPr>
                        <a:t>Respondent 13</a:t>
                      </a:r>
                    </a:p>
                  </a:txBody>
                  <a:tcPr/>
                </a:tc>
                <a:tc>
                  <a:txBody>
                    <a:bodyPr/>
                    <a:lstStyle/>
                    <a:p>
                      <a:r>
                        <a:rPr lang="en-US" sz="1600" dirty="0">
                          <a:solidFill>
                            <a:schemeClr val="tx1"/>
                          </a:solidFill>
                        </a:rPr>
                        <a:t>Therapy minutes per hour</a:t>
                      </a:r>
                    </a:p>
                  </a:txBody>
                  <a:tcPr/>
                </a:tc>
                <a:extLst>
                  <a:ext uri="{0D108BD9-81ED-4DB2-BD59-A6C34878D82A}">
                    <a16:rowId xmlns:a16="http://schemas.microsoft.com/office/drawing/2014/main" val="2662459608"/>
                  </a:ext>
                </a:extLst>
              </a:tr>
              <a:tr h="348245">
                <a:tc>
                  <a:txBody>
                    <a:bodyPr/>
                    <a:lstStyle/>
                    <a:p>
                      <a:r>
                        <a:rPr lang="en-US" sz="1600" dirty="0">
                          <a:solidFill>
                            <a:schemeClr val="tx1"/>
                          </a:solidFill>
                        </a:rPr>
                        <a:t>Respondent 14</a:t>
                      </a:r>
                    </a:p>
                  </a:txBody>
                  <a:tcPr/>
                </a:tc>
                <a:tc>
                  <a:txBody>
                    <a:bodyPr/>
                    <a:lstStyle/>
                    <a:p>
                      <a:r>
                        <a:rPr lang="en-US" sz="1600" dirty="0">
                          <a:solidFill>
                            <a:schemeClr val="tx1"/>
                          </a:solidFill>
                        </a:rPr>
                        <a:t>Billable units per hour worked</a:t>
                      </a:r>
                    </a:p>
                  </a:txBody>
                  <a:tcPr/>
                </a:tc>
                <a:extLst>
                  <a:ext uri="{0D108BD9-81ED-4DB2-BD59-A6C34878D82A}">
                    <a16:rowId xmlns:a16="http://schemas.microsoft.com/office/drawing/2014/main" val="3990278771"/>
                  </a:ext>
                </a:extLst>
              </a:tr>
              <a:tr h="348245">
                <a:tc>
                  <a:txBody>
                    <a:bodyPr/>
                    <a:lstStyle/>
                    <a:p>
                      <a:r>
                        <a:rPr lang="en-US" sz="1600" dirty="0">
                          <a:solidFill>
                            <a:schemeClr val="tx1"/>
                          </a:solidFill>
                        </a:rPr>
                        <a:t>Respondent 15</a:t>
                      </a:r>
                    </a:p>
                  </a:txBody>
                  <a:tcPr/>
                </a:tc>
                <a:tc>
                  <a:txBody>
                    <a:bodyPr/>
                    <a:lstStyle/>
                    <a:p>
                      <a:r>
                        <a:rPr lang="en-US" sz="1600" dirty="0">
                          <a:solidFill>
                            <a:schemeClr val="tx1"/>
                          </a:solidFill>
                        </a:rPr>
                        <a:t>Billed unit per worked hours</a:t>
                      </a:r>
                    </a:p>
                  </a:txBody>
                  <a:tcPr/>
                </a:tc>
                <a:extLst>
                  <a:ext uri="{0D108BD9-81ED-4DB2-BD59-A6C34878D82A}">
                    <a16:rowId xmlns:a16="http://schemas.microsoft.com/office/drawing/2014/main" val="3838441244"/>
                  </a:ext>
                </a:extLst>
              </a:tr>
            </a:tbl>
          </a:graphicData>
        </a:graphic>
      </p:graphicFrame>
      <p:sp>
        <p:nvSpPr>
          <p:cNvPr id="4" name="TextBox 3">
            <a:extLst>
              <a:ext uri="{FF2B5EF4-FFF2-40B4-BE49-F238E27FC236}">
                <a16:creationId xmlns:a16="http://schemas.microsoft.com/office/drawing/2014/main" id="{9974D09D-9B5D-4754-9BE4-3E2290629218}"/>
              </a:ext>
            </a:extLst>
          </p:cNvPr>
          <p:cNvSpPr txBox="1"/>
          <p:nvPr/>
        </p:nvSpPr>
        <p:spPr>
          <a:xfrm>
            <a:off x="616132" y="6368798"/>
            <a:ext cx="10722428" cy="415498"/>
          </a:xfrm>
          <a:prstGeom prst="rect">
            <a:avLst/>
          </a:prstGeom>
          <a:noFill/>
        </p:spPr>
        <p:txBody>
          <a:bodyPr wrap="square">
            <a:spAutoFit/>
          </a:bodyPr>
          <a:lstStyle/>
          <a:p>
            <a:pPr marL="0" marR="0">
              <a:spcBef>
                <a:spcPts val="0"/>
              </a:spcBef>
              <a:spcAft>
                <a:spcPts val="0"/>
              </a:spcAft>
            </a:pPr>
            <a:r>
              <a:rPr lang="en-US" sz="1050" dirty="0">
                <a:effectLst/>
                <a:latin typeface="Calibri" panose="020F0502020204030204" pitchFamily="34" charset="0"/>
                <a:ea typeface="Times New Roman" panose="02020603050405020304" pitchFamily="18" charset="0"/>
                <a:cs typeface="Times New Roman" panose="02020603050405020304" pitchFamily="18" charset="0"/>
              </a:rPr>
              <a:t>Confidential – Patient Safety and Quality Improvement Work Product: Unless expressly stated otherwise, this document, and associated activities, are confidential and subject to all applicable privileges, including those provided pursuant to the Patient Safety and Quality Improvement Act of 2005, 42 C.F.R. § 3.206 (b)(4) and (5) ; A.R.S. § 36-445, </a:t>
            </a:r>
            <a:r>
              <a:rPr lang="en-US" sz="1050" i="1" dirty="0">
                <a:effectLst/>
                <a:latin typeface="Calibri" panose="020F0502020204030204" pitchFamily="34" charset="0"/>
                <a:ea typeface="Times New Roman" panose="02020603050405020304" pitchFamily="18" charset="0"/>
                <a:cs typeface="Times New Roman" panose="02020603050405020304" pitchFamily="18" charset="0"/>
              </a:rPr>
              <a:t>et seq</a:t>
            </a:r>
            <a:r>
              <a:rPr lang="en-US" sz="1050" dirty="0">
                <a:effectLst/>
                <a:latin typeface="Calibri" panose="020F0502020204030204" pitchFamily="34" charset="0"/>
                <a:ea typeface="Times New Roman" panose="02020603050405020304" pitchFamily="18" charset="0"/>
                <a:cs typeface="Times New Roman" panose="02020603050405020304" pitchFamily="18" charset="0"/>
              </a:rPr>
              <a:t>. and A.R.S. § 36-2401.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55602413"/>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EE656DA-4DCD-4608-8FD1-48F36698174A}"/>
              </a:ext>
            </a:extLst>
          </p:cNvPr>
          <p:cNvSpPr>
            <a:spLocks noGrp="1"/>
          </p:cNvSpPr>
          <p:nvPr>
            <p:ph type="sldNum" sz="quarter" idx="12"/>
          </p:nvPr>
        </p:nvSpPr>
        <p:spPr/>
        <p:txBody>
          <a:bodyPr/>
          <a:lstStyle/>
          <a:p>
            <a:fld id="{15606E4E-5BB3-424D-AA00-79BFD05D6828}" type="slidenum">
              <a:rPr lang="en-US" smtClean="0"/>
              <a:t>6</a:t>
            </a:fld>
            <a:endParaRPr lang="en-US" dirty="0"/>
          </a:p>
        </p:txBody>
      </p:sp>
      <p:graphicFrame>
        <p:nvGraphicFramePr>
          <p:cNvPr id="8" name="Chart 7">
            <a:extLst>
              <a:ext uri="{FF2B5EF4-FFF2-40B4-BE49-F238E27FC236}">
                <a16:creationId xmlns:a16="http://schemas.microsoft.com/office/drawing/2014/main" id="{9CBA6B66-E930-415F-B17F-C9A55341D132}"/>
              </a:ext>
            </a:extLst>
          </p:cNvPr>
          <p:cNvGraphicFramePr/>
          <p:nvPr>
            <p:extLst>
              <p:ext uri="{D42A27DB-BD31-4B8C-83A1-F6EECF244321}">
                <p14:modId xmlns:p14="http://schemas.microsoft.com/office/powerpoint/2010/main" val="2712818818"/>
              </p:ext>
            </p:extLst>
          </p:nvPr>
        </p:nvGraphicFramePr>
        <p:xfrm>
          <a:off x="250372" y="698874"/>
          <a:ext cx="5654261" cy="366680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a:extLst>
              <a:ext uri="{FF2B5EF4-FFF2-40B4-BE49-F238E27FC236}">
                <a16:creationId xmlns:a16="http://schemas.microsoft.com/office/drawing/2014/main" id="{B7271904-BC92-45EA-8FCA-308974AC1280}"/>
              </a:ext>
            </a:extLst>
          </p:cNvPr>
          <p:cNvGraphicFramePr/>
          <p:nvPr>
            <p:extLst>
              <p:ext uri="{D42A27DB-BD31-4B8C-83A1-F6EECF244321}">
                <p14:modId xmlns:p14="http://schemas.microsoft.com/office/powerpoint/2010/main" val="221481083"/>
              </p:ext>
            </p:extLst>
          </p:nvPr>
        </p:nvGraphicFramePr>
        <p:xfrm>
          <a:off x="5675812" y="698874"/>
          <a:ext cx="5747657" cy="4720116"/>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a:extLst>
              <a:ext uri="{FF2B5EF4-FFF2-40B4-BE49-F238E27FC236}">
                <a16:creationId xmlns:a16="http://schemas.microsoft.com/office/drawing/2014/main" id="{1D4B12ED-3896-41C4-83B9-7AF92E52CA7E}"/>
              </a:ext>
            </a:extLst>
          </p:cNvPr>
          <p:cNvSpPr txBox="1"/>
          <p:nvPr/>
        </p:nvSpPr>
        <p:spPr>
          <a:xfrm>
            <a:off x="616132" y="6368798"/>
            <a:ext cx="10722428" cy="415498"/>
          </a:xfrm>
          <a:prstGeom prst="rect">
            <a:avLst/>
          </a:prstGeom>
          <a:noFill/>
        </p:spPr>
        <p:txBody>
          <a:bodyPr wrap="square">
            <a:spAutoFit/>
          </a:bodyPr>
          <a:lstStyle/>
          <a:p>
            <a:pPr marL="0" marR="0">
              <a:spcBef>
                <a:spcPts val="0"/>
              </a:spcBef>
              <a:spcAft>
                <a:spcPts val="0"/>
              </a:spcAft>
            </a:pPr>
            <a:r>
              <a:rPr lang="en-US" sz="1050" dirty="0">
                <a:effectLst/>
                <a:latin typeface="Calibri" panose="020F0502020204030204" pitchFamily="34" charset="0"/>
                <a:ea typeface="Times New Roman" panose="02020603050405020304" pitchFamily="18" charset="0"/>
                <a:cs typeface="Times New Roman" panose="02020603050405020304" pitchFamily="18" charset="0"/>
              </a:rPr>
              <a:t>Confidential – Patient Safety and Quality Improvement Work Product: Unless expressly stated otherwise, this document, and associated activities, are confidential and subject to all applicable privileges, including those provided pursuant to the Patient Safety and Quality Improvement Act of 2005, 42 C.F.R. § 3.206 (b)(4) and (5) ; A.R.S. § 36-445, </a:t>
            </a:r>
            <a:r>
              <a:rPr lang="en-US" sz="1050" i="1" dirty="0">
                <a:effectLst/>
                <a:latin typeface="Calibri" panose="020F0502020204030204" pitchFamily="34" charset="0"/>
                <a:ea typeface="Times New Roman" panose="02020603050405020304" pitchFamily="18" charset="0"/>
                <a:cs typeface="Times New Roman" panose="02020603050405020304" pitchFamily="18" charset="0"/>
              </a:rPr>
              <a:t>et seq</a:t>
            </a:r>
            <a:r>
              <a:rPr lang="en-US" sz="1050" dirty="0">
                <a:effectLst/>
                <a:latin typeface="Calibri" panose="020F0502020204030204" pitchFamily="34" charset="0"/>
                <a:ea typeface="Times New Roman" panose="02020603050405020304" pitchFamily="18" charset="0"/>
                <a:cs typeface="Times New Roman" panose="02020603050405020304" pitchFamily="18" charset="0"/>
              </a:rPr>
              <a:t>. and A.R.S. § 36-2401.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76430325"/>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D80F650D-A797-4C65-B291-4398265C585E}"/>
              </a:ext>
            </a:extLst>
          </p:cNvPr>
          <p:cNvGraphicFramePr>
            <a:graphicFrameLocks noGrp="1"/>
          </p:cNvGraphicFramePr>
          <p:nvPr>
            <p:extLst>
              <p:ext uri="{D42A27DB-BD31-4B8C-83A1-F6EECF244321}">
                <p14:modId xmlns:p14="http://schemas.microsoft.com/office/powerpoint/2010/main" val="3960762421"/>
              </p:ext>
            </p:extLst>
          </p:nvPr>
        </p:nvGraphicFramePr>
        <p:xfrm>
          <a:off x="1419498" y="337967"/>
          <a:ext cx="8914673" cy="5943600"/>
        </p:xfrm>
        <a:graphic>
          <a:graphicData uri="http://schemas.openxmlformats.org/drawingml/2006/table">
            <a:tbl>
              <a:tblPr firstRow="1" bandRow="1">
                <a:tableStyleId>{5C22544A-7EE6-4342-B048-85BDC9FD1C3A}</a:tableStyleId>
              </a:tblPr>
              <a:tblGrid>
                <a:gridCol w="5721357">
                  <a:extLst>
                    <a:ext uri="{9D8B030D-6E8A-4147-A177-3AD203B41FA5}">
                      <a16:colId xmlns:a16="http://schemas.microsoft.com/office/drawing/2014/main" val="2091150385"/>
                    </a:ext>
                  </a:extLst>
                </a:gridCol>
                <a:gridCol w="905866">
                  <a:extLst>
                    <a:ext uri="{9D8B030D-6E8A-4147-A177-3AD203B41FA5}">
                      <a16:colId xmlns:a16="http://schemas.microsoft.com/office/drawing/2014/main" val="4237698191"/>
                    </a:ext>
                  </a:extLst>
                </a:gridCol>
                <a:gridCol w="2287450">
                  <a:extLst>
                    <a:ext uri="{9D8B030D-6E8A-4147-A177-3AD203B41FA5}">
                      <a16:colId xmlns:a16="http://schemas.microsoft.com/office/drawing/2014/main" val="4185502277"/>
                    </a:ext>
                  </a:extLst>
                </a:gridCol>
              </a:tblGrid>
              <a:tr h="5567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Question 5: What is included in your productivity rate? </a:t>
                      </a:r>
                    </a:p>
                  </a:txBody>
                  <a:tcPr/>
                </a:tc>
                <a:tc>
                  <a:txBody>
                    <a:bodyPr/>
                    <a:lstStyle/>
                    <a:p>
                      <a:r>
                        <a:rPr lang="en-US" sz="1600" dirty="0">
                          <a:solidFill>
                            <a:schemeClr val="tx1"/>
                          </a:solidFill>
                        </a:rPr>
                        <a:t>All 15</a:t>
                      </a:r>
                    </a:p>
                  </a:txBody>
                  <a:tcPr/>
                </a:tc>
                <a:tc>
                  <a:txBody>
                    <a:bodyPr/>
                    <a:lstStyle/>
                    <a:p>
                      <a:r>
                        <a:rPr lang="en-US" sz="1600" dirty="0">
                          <a:solidFill>
                            <a:schemeClr val="tx1"/>
                          </a:solidFill>
                        </a:rPr>
                        <a:t>4 Hospitals with 70-80% RVU included</a:t>
                      </a:r>
                    </a:p>
                  </a:txBody>
                  <a:tcPr/>
                </a:tc>
                <a:extLst>
                  <a:ext uri="{0D108BD9-81ED-4DB2-BD59-A6C34878D82A}">
                    <a16:rowId xmlns:a16="http://schemas.microsoft.com/office/drawing/2014/main" val="3839705975"/>
                  </a:ext>
                </a:extLst>
              </a:tr>
              <a:tr h="327583">
                <a:tc>
                  <a:txBody>
                    <a:bodyPr/>
                    <a:lstStyle/>
                    <a:p>
                      <a:r>
                        <a:rPr lang="en-US" sz="1600" dirty="0">
                          <a:solidFill>
                            <a:schemeClr val="tx1"/>
                          </a:solidFill>
                        </a:rPr>
                        <a:t>Post-appointment documentation, letters of necessity, etc.</a:t>
                      </a:r>
                    </a:p>
                  </a:txBody>
                  <a:tcPr/>
                </a:tc>
                <a:tc>
                  <a:txBody>
                    <a:bodyPr/>
                    <a:lstStyle/>
                    <a:p>
                      <a:r>
                        <a:rPr lang="en-US" sz="1600" dirty="0">
                          <a:solidFill>
                            <a:schemeClr val="tx1"/>
                          </a:solidFill>
                        </a:rPr>
                        <a:t>40%</a:t>
                      </a:r>
                    </a:p>
                  </a:txBody>
                  <a:tcPr/>
                </a:tc>
                <a:tc>
                  <a:txBody>
                    <a:bodyPr/>
                    <a:lstStyle/>
                    <a:p>
                      <a:pPr algn="ctr"/>
                      <a:r>
                        <a:rPr lang="en-US" sz="1600" dirty="0">
                          <a:solidFill>
                            <a:schemeClr val="tx1"/>
                          </a:solidFill>
                        </a:rPr>
                        <a:t>Yes</a:t>
                      </a:r>
                    </a:p>
                  </a:txBody>
                  <a:tcPr/>
                </a:tc>
                <a:extLst>
                  <a:ext uri="{0D108BD9-81ED-4DB2-BD59-A6C34878D82A}">
                    <a16:rowId xmlns:a16="http://schemas.microsoft.com/office/drawing/2014/main" val="1110789205"/>
                  </a:ext>
                </a:extLst>
              </a:tr>
              <a:tr h="327583">
                <a:tc>
                  <a:txBody>
                    <a:bodyPr/>
                    <a:lstStyle/>
                    <a:p>
                      <a:r>
                        <a:rPr lang="en-US" sz="1600" dirty="0">
                          <a:solidFill>
                            <a:schemeClr val="tx1"/>
                          </a:solidFill>
                        </a:rPr>
                        <a:t>Schedule appointments</a:t>
                      </a:r>
                    </a:p>
                  </a:txBody>
                  <a:tcPr/>
                </a:tc>
                <a:tc>
                  <a:txBody>
                    <a:bodyPr/>
                    <a:lstStyle/>
                    <a:p>
                      <a:r>
                        <a:rPr lang="en-US" sz="1600" dirty="0">
                          <a:solidFill>
                            <a:schemeClr val="tx1"/>
                          </a:solidFill>
                        </a:rPr>
                        <a:t>40%</a:t>
                      </a:r>
                    </a:p>
                  </a:txBody>
                  <a:tcPr/>
                </a:tc>
                <a:tc>
                  <a:txBody>
                    <a:bodyPr/>
                    <a:lstStyle/>
                    <a:p>
                      <a:pPr algn="ctr"/>
                      <a:r>
                        <a:rPr lang="en-US" sz="1600" dirty="0">
                          <a:solidFill>
                            <a:schemeClr val="tx1"/>
                          </a:solidFill>
                        </a:rPr>
                        <a:t>Yes</a:t>
                      </a:r>
                    </a:p>
                  </a:txBody>
                  <a:tcPr/>
                </a:tc>
                <a:extLst>
                  <a:ext uri="{0D108BD9-81ED-4DB2-BD59-A6C34878D82A}">
                    <a16:rowId xmlns:a16="http://schemas.microsoft.com/office/drawing/2014/main" val="3314075178"/>
                  </a:ext>
                </a:extLst>
              </a:tr>
              <a:tr h="327583">
                <a:tc>
                  <a:txBody>
                    <a:bodyPr/>
                    <a:lstStyle/>
                    <a:p>
                      <a:r>
                        <a:rPr lang="en-US" sz="1600" dirty="0">
                          <a:solidFill>
                            <a:schemeClr val="tx1"/>
                          </a:solidFill>
                        </a:rPr>
                        <a:t>Education/training sessions</a:t>
                      </a:r>
                    </a:p>
                  </a:txBody>
                  <a:tcPr/>
                </a:tc>
                <a:tc>
                  <a:txBody>
                    <a:bodyPr/>
                    <a:lstStyle/>
                    <a:p>
                      <a:r>
                        <a:rPr lang="en-US" sz="1600" dirty="0">
                          <a:solidFill>
                            <a:schemeClr val="tx1"/>
                          </a:solidFill>
                        </a:rPr>
                        <a:t>33%</a:t>
                      </a:r>
                    </a:p>
                  </a:txBody>
                  <a:tcPr/>
                </a:tc>
                <a:tc>
                  <a:txBody>
                    <a:bodyPr/>
                    <a:lstStyle/>
                    <a:p>
                      <a:pPr algn="ctr"/>
                      <a:r>
                        <a:rPr lang="en-US" sz="1600" dirty="0">
                          <a:solidFill>
                            <a:schemeClr val="tx1"/>
                          </a:solidFill>
                        </a:rPr>
                        <a:t>Yes</a:t>
                      </a:r>
                    </a:p>
                  </a:txBody>
                  <a:tcPr/>
                </a:tc>
                <a:extLst>
                  <a:ext uri="{0D108BD9-81ED-4DB2-BD59-A6C34878D82A}">
                    <a16:rowId xmlns:a16="http://schemas.microsoft.com/office/drawing/2014/main" val="3595355049"/>
                  </a:ext>
                </a:extLst>
              </a:tr>
              <a:tr h="327583">
                <a:tc>
                  <a:txBody>
                    <a:bodyPr/>
                    <a:lstStyle/>
                    <a:p>
                      <a:r>
                        <a:rPr lang="en-US" sz="1600" dirty="0">
                          <a:solidFill>
                            <a:schemeClr val="tx1"/>
                          </a:solidFill>
                        </a:rPr>
                        <a:t>Admin tasks, physician follow-up, emails, etc.</a:t>
                      </a:r>
                    </a:p>
                  </a:txBody>
                  <a:tcPr/>
                </a:tc>
                <a:tc>
                  <a:txBody>
                    <a:bodyPr/>
                    <a:lstStyle/>
                    <a:p>
                      <a:r>
                        <a:rPr lang="en-US" sz="1600" dirty="0">
                          <a:solidFill>
                            <a:schemeClr val="tx1"/>
                          </a:solidFill>
                        </a:rPr>
                        <a:t>20%</a:t>
                      </a:r>
                    </a:p>
                  </a:txBody>
                  <a:tcPr/>
                </a:tc>
                <a:tc>
                  <a:txBody>
                    <a:bodyPr/>
                    <a:lstStyle/>
                    <a:p>
                      <a:pPr algn="ctr"/>
                      <a:endParaRPr lang="en-US" sz="1600" dirty="0">
                        <a:solidFill>
                          <a:schemeClr val="tx1"/>
                        </a:solidFill>
                      </a:endParaRPr>
                    </a:p>
                  </a:txBody>
                  <a:tcPr/>
                </a:tc>
                <a:extLst>
                  <a:ext uri="{0D108BD9-81ED-4DB2-BD59-A6C34878D82A}">
                    <a16:rowId xmlns:a16="http://schemas.microsoft.com/office/drawing/2014/main" val="47652901"/>
                  </a:ext>
                </a:extLst>
              </a:tr>
              <a:tr h="327583">
                <a:tc>
                  <a:txBody>
                    <a:bodyPr/>
                    <a:lstStyle/>
                    <a:p>
                      <a:r>
                        <a:rPr lang="en-US" sz="1600" dirty="0">
                          <a:solidFill>
                            <a:schemeClr val="tx1"/>
                          </a:solidFill>
                        </a:rPr>
                        <a:t>Breaks</a:t>
                      </a:r>
                    </a:p>
                  </a:txBody>
                  <a:tcPr/>
                </a:tc>
                <a:tc>
                  <a:txBody>
                    <a:bodyPr/>
                    <a:lstStyle/>
                    <a:p>
                      <a:r>
                        <a:rPr lang="en-US" sz="1600" dirty="0">
                          <a:solidFill>
                            <a:schemeClr val="tx1"/>
                          </a:solidFill>
                        </a:rPr>
                        <a:t>20%</a:t>
                      </a:r>
                    </a:p>
                  </a:txBody>
                  <a:tcPr/>
                </a:tc>
                <a:tc>
                  <a:txBody>
                    <a:bodyPr/>
                    <a:lstStyle/>
                    <a:p>
                      <a:pPr algn="ctr"/>
                      <a:endParaRPr lang="en-US" sz="1600" dirty="0">
                        <a:solidFill>
                          <a:schemeClr val="tx1"/>
                        </a:solidFill>
                      </a:endParaRPr>
                    </a:p>
                  </a:txBody>
                  <a:tcPr/>
                </a:tc>
                <a:extLst>
                  <a:ext uri="{0D108BD9-81ED-4DB2-BD59-A6C34878D82A}">
                    <a16:rowId xmlns:a16="http://schemas.microsoft.com/office/drawing/2014/main" val="384641357"/>
                  </a:ext>
                </a:extLst>
              </a:tr>
              <a:tr h="327583">
                <a:tc>
                  <a:txBody>
                    <a:bodyPr/>
                    <a:lstStyle/>
                    <a:p>
                      <a:r>
                        <a:rPr lang="en-US" sz="1600" dirty="0">
                          <a:solidFill>
                            <a:schemeClr val="tx1"/>
                          </a:solidFill>
                        </a:rPr>
                        <a:t>Family meetings</a:t>
                      </a:r>
                    </a:p>
                  </a:txBody>
                  <a:tcPr/>
                </a:tc>
                <a:tc>
                  <a:txBody>
                    <a:bodyPr/>
                    <a:lstStyle/>
                    <a:p>
                      <a:r>
                        <a:rPr lang="en-US" sz="1600" dirty="0">
                          <a:solidFill>
                            <a:schemeClr val="tx1"/>
                          </a:solidFill>
                        </a:rPr>
                        <a:t>20%</a:t>
                      </a:r>
                    </a:p>
                  </a:txBody>
                  <a:tcPr/>
                </a:tc>
                <a:tc>
                  <a:txBody>
                    <a:bodyPr/>
                    <a:lstStyle/>
                    <a:p>
                      <a:pPr algn="ctr"/>
                      <a:r>
                        <a:rPr lang="en-US" sz="1600" dirty="0">
                          <a:solidFill>
                            <a:schemeClr val="tx1"/>
                          </a:solidFill>
                        </a:rPr>
                        <a:t>Yes</a:t>
                      </a:r>
                    </a:p>
                  </a:txBody>
                  <a:tcPr/>
                </a:tc>
                <a:extLst>
                  <a:ext uri="{0D108BD9-81ED-4DB2-BD59-A6C34878D82A}">
                    <a16:rowId xmlns:a16="http://schemas.microsoft.com/office/drawing/2014/main" val="3808924022"/>
                  </a:ext>
                </a:extLst>
              </a:tr>
              <a:tr h="327583">
                <a:tc>
                  <a:txBody>
                    <a:bodyPr/>
                    <a:lstStyle/>
                    <a:p>
                      <a:r>
                        <a:rPr lang="en-US" sz="1600" dirty="0">
                          <a:solidFill>
                            <a:schemeClr val="tx1"/>
                          </a:solidFill>
                        </a:rPr>
                        <a:t>New mother breast milk pumping</a:t>
                      </a:r>
                    </a:p>
                  </a:txBody>
                  <a:tcPr/>
                </a:tc>
                <a:tc>
                  <a:txBody>
                    <a:bodyPr/>
                    <a:lstStyle/>
                    <a:p>
                      <a:r>
                        <a:rPr lang="en-US" sz="1600" dirty="0">
                          <a:solidFill>
                            <a:schemeClr val="tx1"/>
                          </a:solidFill>
                        </a:rPr>
                        <a:t>20%</a:t>
                      </a:r>
                    </a:p>
                  </a:txBody>
                  <a:tcPr/>
                </a:tc>
                <a:tc>
                  <a:txBody>
                    <a:bodyPr/>
                    <a:lstStyle/>
                    <a:p>
                      <a:pPr algn="ctr"/>
                      <a:endParaRPr lang="en-US" sz="1600" dirty="0">
                        <a:solidFill>
                          <a:schemeClr val="tx1"/>
                        </a:solidFill>
                      </a:endParaRPr>
                    </a:p>
                  </a:txBody>
                  <a:tcPr/>
                </a:tc>
                <a:extLst>
                  <a:ext uri="{0D108BD9-81ED-4DB2-BD59-A6C34878D82A}">
                    <a16:rowId xmlns:a16="http://schemas.microsoft.com/office/drawing/2014/main" val="2254216214"/>
                  </a:ext>
                </a:extLst>
              </a:tr>
              <a:tr h="327583">
                <a:tc>
                  <a:txBody>
                    <a:bodyPr/>
                    <a:lstStyle/>
                    <a:p>
                      <a:r>
                        <a:rPr lang="en-US" sz="1600" dirty="0">
                          <a:solidFill>
                            <a:schemeClr val="tx1"/>
                          </a:solidFill>
                        </a:rPr>
                        <a:t>Planning/prepping for each appointment</a:t>
                      </a:r>
                    </a:p>
                  </a:txBody>
                  <a:tcPr/>
                </a:tc>
                <a:tc>
                  <a:txBody>
                    <a:bodyPr/>
                    <a:lstStyle/>
                    <a:p>
                      <a:r>
                        <a:rPr lang="en-US" sz="1600" dirty="0">
                          <a:solidFill>
                            <a:schemeClr val="tx1"/>
                          </a:solidFill>
                        </a:rPr>
                        <a:t>20%</a:t>
                      </a:r>
                    </a:p>
                  </a:txBody>
                  <a:tcPr/>
                </a:tc>
                <a:tc>
                  <a:txBody>
                    <a:bodyPr/>
                    <a:lstStyle/>
                    <a:p>
                      <a:pPr algn="ctr"/>
                      <a:r>
                        <a:rPr lang="en-US" sz="1600" dirty="0">
                          <a:solidFill>
                            <a:schemeClr val="tx1"/>
                          </a:solidFill>
                        </a:rPr>
                        <a:t>Yes</a:t>
                      </a:r>
                    </a:p>
                  </a:txBody>
                  <a:tcPr/>
                </a:tc>
                <a:extLst>
                  <a:ext uri="{0D108BD9-81ED-4DB2-BD59-A6C34878D82A}">
                    <a16:rowId xmlns:a16="http://schemas.microsoft.com/office/drawing/2014/main" val="2804796955"/>
                  </a:ext>
                </a:extLst>
              </a:tr>
              <a:tr h="322346">
                <a:tc>
                  <a:txBody>
                    <a:bodyPr/>
                    <a:lstStyle/>
                    <a:p>
                      <a:r>
                        <a:rPr lang="en-US" sz="1600" dirty="0">
                          <a:solidFill>
                            <a:schemeClr val="tx1"/>
                          </a:solidFill>
                        </a:rPr>
                        <a:t>Cleaning between patient; put away supplies</a:t>
                      </a:r>
                    </a:p>
                  </a:txBody>
                  <a:tcPr/>
                </a:tc>
                <a:tc>
                  <a:txBody>
                    <a:bodyPr/>
                    <a:lstStyle/>
                    <a:p>
                      <a:r>
                        <a:rPr lang="en-US" sz="1600" dirty="0">
                          <a:solidFill>
                            <a:schemeClr val="tx1"/>
                          </a:solidFill>
                        </a:rPr>
                        <a:t>13%</a:t>
                      </a:r>
                    </a:p>
                  </a:txBody>
                  <a:tcPr/>
                </a:tc>
                <a:tc>
                  <a:txBody>
                    <a:bodyPr/>
                    <a:lstStyle/>
                    <a:p>
                      <a:endParaRPr lang="en-US" sz="1600" dirty="0">
                        <a:solidFill>
                          <a:schemeClr val="tx1"/>
                        </a:solidFill>
                      </a:endParaRPr>
                    </a:p>
                  </a:txBody>
                  <a:tcPr/>
                </a:tc>
                <a:extLst>
                  <a:ext uri="{0D108BD9-81ED-4DB2-BD59-A6C34878D82A}">
                    <a16:rowId xmlns:a16="http://schemas.microsoft.com/office/drawing/2014/main" val="958214167"/>
                  </a:ext>
                </a:extLst>
              </a:tr>
              <a:tr h="327583">
                <a:tc>
                  <a:txBody>
                    <a:bodyPr/>
                    <a:lstStyle/>
                    <a:p>
                      <a:r>
                        <a:rPr lang="en-US" sz="1600" dirty="0">
                          <a:solidFill>
                            <a:schemeClr val="tx1"/>
                          </a:solidFill>
                        </a:rPr>
                        <a:t>Letters to community</a:t>
                      </a:r>
                    </a:p>
                  </a:txBody>
                  <a:tcPr/>
                </a:tc>
                <a:tc>
                  <a:txBody>
                    <a:bodyPr/>
                    <a:lstStyle/>
                    <a:p>
                      <a:r>
                        <a:rPr lang="en-US" sz="1600" dirty="0">
                          <a:solidFill>
                            <a:schemeClr val="tx1"/>
                          </a:solidFill>
                        </a:rPr>
                        <a:t>13%</a:t>
                      </a:r>
                    </a:p>
                  </a:txBody>
                  <a:tcPr/>
                </a:tc>
                <a:tc>
                  <a:txBody>
                    <a:bodyPr/>
                    <a:lstStyle/>
                    <a:p>
                      <a:endParaRPr lang="en-US" sz="1600" dirty="0">
                        <a:solidFill>
                          <a:schemeClr val="tx1"/>
                        </a:solidFill>
                      </a:endParaRPr>
                    </a:p>
                  </a:txBody>
                  <a:tcPr/>
                </a:tc>
                <a:extLst>
                  <a:ext uri="{0D108BD9-81ED-4DB2-BD59-A6C34878D82A}">
                    <a16:rowId xmlns:a16="http://schemas.microsoft.com/office/drawing/2014/main" val="4008307971"/>
                  </a:ext>
                </a:extLst>
              </a:tr>
              <a:tr h="327583">
                <a:tc>
                  <a:txBody>
                    <a:bodyPr/>
                    <a:lstStyle/>
                    <a:p>
                      <a:r>
                        <a:rPr lang="en-US" sz="1600" dirty="0">
                          <a:solidFill>
                            <a:schemeClr val="tx1"/>
                          </a:solidFill>
                        </a:rPr>
                        <a:t>Lunch</a:t>
                      </a:r>
                    </a:p>
                  </a:txBody>
                  <a:tcPr/>
                </a:tc>
                <a:tc>
                  <a:txBody>
                    <a:bodyPr/>
                    <a:lstStyle/>
                    <a:p>
                      <a:r>
                        <a:rPr lang="en-US" sz="1600" dirty="0">
                          <a:solidFill>
                            <a:schemeClr val="tx1"/>
                          </a:solidFill>
                        </a:rPr>
                        <a:t>13%</a:t>
                      </a:r>
                    </a:p>
                  </a:txBody>
                  <a:tcPr/>
                </a:tc>
                <a:tc>
                  <a:txBody>
                    <a:bodyPr/>
                    <a:lstStyle/>
                    <a:p>
                      <a:endParaRPr lang="en-US" sz="1600" dirty="0">
                        <a:solidFill>
                          <a:schemeClr val="tx1"/>
                        </a:solidFill>
                      </a:endParaRPr>
                    </a:p>
                  </a:txBody>
                  <a:tcPr/>
                </a:tc>
                <a:extLst>
                  <a:ext uri="{0D108BD9-81ED-4DB2-BD59-A6C34878D82A}">
                    <a16:rowId xmlns:a16="http://schemas.microsoft.com/office/drawing/2014/main" val="1013058112"/>
                  </a:ext>
                </a:extLst>
              </a:tr>
              <a:tr h="327583">
                <a:tc>
                  <a:txBody>
                    <a:bodyPr/>
                    <a:lstStyle/>
                    <a:p>
                      <a:r>
                        <a:rPr lang="en-US" sz="1600" dirty="0">
                          <a:solidFill>
                            <a:schemeClr val="tx1"/>
                          </a:solidFill>
                        </a:rPr>
                        <a:t>Meetings</a:t>
                      </a:r>
                    </a:p>
                  </a:txBody>
                  <a:tcPr/>
                </a:tc>
                <a:tc>
                  <a:txBody>
                    <a:bodyPr/>
                    <a:lstStyle/>
                    <a:p>
                      <a:r>
                        <a:rPr lang="en-US" sz="1600" dirty="0">
                          <a:solidFill>
                            <a:schemeClr val="tx1"/>
                          </a:solidFill>
                        </a:rPr>
                        <a:t>13%</a:t>
                      </a:r>
                    </a:p>
                  </a:txBody>
                  <a:tcPr/>
                </a:tc>
                <a:tc>
                  <a:txBody>
                    <a:bodyPr/>
                    <a:lstStyle/>
                    <a:p>
                      <a:endParaRPr lang="en-US" sz="1600" dirty="0">
                        <a:solidFill>
                          <a:schemeClr val="tx1"/>
                        </a:solidFill>
                      </a:endParaRPr>
                    </a:p>
                  </a:txBody>
                  <a:tcPr/>
                </a:tc>
                <a:extLst>
                  <a:ext uri="{0D108BD9-81ED-4DB2-BD59-A6C34878D82A}">
                    <a16:rowId xmlns:a16="http://schemas.microsoft.com/office/drawing/2014/main" val="498493575"/>
                  </a:ext>
                </a:extLst>
              </a:tr>
              <a:tr h="327583">
                <a:tc>
                  <a:txBody>
                    <a:bodyPr/>
                    <a:lstStyle/>
                    <a:p>
                      <a:r>
                        <a:rPr lang="en-US" sz="1600" dirty="0">
                          <a:solidFill>
                            <a:schemeClr val="tx1"/>
                          </a:solidFill>
                        </a:rPr>
                        <a:t>Patient check-in</a:t>
                      </a:r>
                    </a:p>
                  </a:txBody>
                  <a:tcPr/>
                </a:tc>
                <a:tc>
                  <a:txBody>
                    <a:bodyPr/>
                    <a:lstStyle/>
                    <a:p>
                      <a:r>
                        <a:rPr lang="en-US" sz="1600" dirty="0">
                          <a:solidFill>
                            <a:schemeClr val="tx1"/>
                          </a:solidFill>
                        </a:rPr>
                        <a:t>13%</a:t>
                      </a:r>
                    </a:p>
                  </a:txBody>
                  <a:tcPr/>
                </a:tc>
                <a:tc>
                  <a:txBody>
                    <a:bodyPr/>
                    <a:lstStyle/>
                    <a:p>
                      <a:endParaRPr lang="en-US" sz="1600" dirty="0">
                        <a:solidFill>
                          <a:schemeClr val="tx1"/>
                        </a:solidFill>
                      </a:endParaRPr>
                    </a:p>
                  </a:txBody>
                  <a:tcPr/>
                </a:tc>
                <a:extLst>
                  <a:ext uri="{0D108BD9-81ED-4DB2-BD59-A6C34878D82A}">
                    <a16:rowId xmlns:a16="http://schemas.microsoft.com/office/drawing/2014/main" val="2662459608"/>
                  </a:ext>
                </a:extLst>
              </a:tr>
              <a:tr h="327583">
                <a:tc>
                  <a:txBody>
                    <a:bodyPr/>
                    <a:lstStyle/>
                    <a:p>
                      <a:r>
                        <a:rPr lang="en-US" sz="1600" dirty="0">
                          <a:solidFill>
                            <a:schemeClr val="tx1"/>
                          </a:solidFill>
                        </a:rPr>
                        <a:t>Preceptor oversight</a:t>
                      </a:r>
                    </a:p>
                  </a:txBody>
                  <a:tcPr/>
                </a:tc>
                <a:tc>
                  <a:txBody>
                    <a:bodyPr/>
                    <a:lstStyle/>
                    <a:p>
                      <a:r>
                        <a:rPr lang="en-US" sz="1600" dirty="0">
                          <a:solidFill>
                            <a:schemeClr val="tx1"/>
                          </a:solidFill>
                        </a:rPr>
                        <a:t>13%</a:t>
                      </a:r>
                    </a:p>
                  </a:txBody>
                  <a:tcPr/>
                </a:tc>
                <a:tc>
                  <a:txBody>
                    <a:bodyPr/>
                    <a:lstStyle/>
                    <a:p>
                      <a:endParaRPr lang="en-US" sz="1600" dirty="0">
                        <a:solidFill>
                          <a:schemeClr val="tx1"/>
                        </a:solidFill>
                      </a:endParaRPr>
                    </a:p>
                  </a:txBody>
                  <a:tcPr/>
                </a:tc>
                <a:extLst>
                  <a:ext uri="{0D108BD9-81ED-4DB2-BD59-A6C34878D82A}">
                    <a16:rowId xmlns:a16="http://schemas.microsoft.com/office/drawing/2014/main" val="3990278771"/>
                  </a:ext>
                </a:extLst>
              </a:tr>
              <a:tr h="327583">
                <a:tc>
                  <a:txBody>
                    <a:bodyPr/>
                    <a:lstStyle/>
                    <a:p>
                      <a:r>
                        <a:rPr lang="en-US" sz="1600" dirty="0">
                          <a:solidFill>
                            <a:schemeClr val="tx1"/>
                          </a:solidFill>
                        </a:rPr>
                        <a:t>PTO</a:t>
                      </a:r>
                    </a:p>
                  </a:txBody>
                  <a:tcPr/>
                </a:tc>
                <a:tc>
                  <a:txBody>
                    <a:bodyPr/>
                    <a:lstStyle/>
                    <a:p>
                      <a:r>
                        <a:rPr lang="en-US" sz="1600" dirty="0">
                          <a:solidFill>
                            <a:schemeClr val="tx1"/>
                          </a:solidFill>
                        </a:rPr>
                        <a:t>13%</a:t>
                      </a:r>
                    </a:p>
                  </a:txBody>
                  <a:tcPr/>
                </a:tc>
                <a:tc>
                  <a:txBody>
                    <a:bodyPr/>
                    <a:lstStyle/>
                    <a:p>
                      <a:endParaRPr lang="en-US" sz="1600" dirty="0">
                        <a:solidFill>
                          <a:schemeClr val="tx1"/>
                        </a:solidFill>
                      </a:endParaRPr>
                    </a:p>
                  </a:txBody>
                  <a:tcPr/>
                </a:tc>
                <a:extLst>
                  <a:ext uri="{0D108BD9-81ED-4DB2-BD59-A6C34878D82A}">
                    <a16:rowId xmlns:a16="http://schemas.microsoft.com/office/drawing/2014/main" val="3838441244"/>
                  </a:ext>
                </a:extLst>
              </a:tr>
              <a:tr h="327583">
                <a:tc>
                  <a:txBody>
                    <a:bodyPr/>
                    <a:lstStyle/>
                    <a:p>
                      <a:r>
                        <a:rPr lang="en-US" sz="1600" dirty="0">
                          <a:solidFill>
                            <a:schemeClr val="tx1"/>
                          </a:solidFill>
                        </a:rPr>
                        <a:t>Other*</a:t>
                      </a:r>
                    </a:p>
                  </a:txBody>
                  <a:tcPr/>
                </a:tc>
                <a:tc>
                  <a:txBody>
                    <a:bodyPr/>
                    <a:lstStyle/>
                    <a:p>
                      <a:r>
                        <a:rPr lang="en-US" sz="1600" dirty="0">
                          <a:solidFill>
                            <a:schemeClr val="tx1"/>
                          </a:solidFill>
                        </a:rPr>
                        <a:t>33%</a:t>
                      </a:r>
                    </a:p>
                  </a:txBody>
                  <a:tcPr/>
                </a:tc>
                <a:tc>
                  <a:txBody>
                    <a:bodyPr/>
                    <a:lstStyle/>
                    <a:p>
                      <a:endParaRPr lang="en-US" sz="1600" dirty="0">
                        <a:solidFill>
                          <a:schemeClr val="tx1"/>
                        </a:solidFill>
                      </a:endParaRPr>
                    </a:p>
                  </a:txBody>
                  <a:tcPr/>
                </a:tc>
                <a:extLst>
                  <a:ext uri="{0D108BD9-81ED-4DB2-BD59-A6C34878D82A}">
                    <a16:rowId xmlns:a16="http://schemas.microsoft.com/office/drawing/2014/main" val="3616150896"/>
                  </a:ext>
                </a:extLst>
              </a:tr>
            </a:tbl>
          </a:graphicData>
        </a:graphic>
      </p:graphicFrame>
      <p:sp>
        <p:nvSpPr>
          <p:cNvPr id="3" name="TextBox 2">
            <a:extLst>
              <a:ext uri="{FF2B5EF4-FFF2-40B4-BE49-F238E27FC236}">
                <a16:creationId xmlns:a16="http://schemas.microsoft.com/office/drawing/2014/main" id="{9B3A5979-2D17-47E2-BD58-57D510305BF2}"/>
              </a:ext>
            </a:extLst>
          </p:cNvPr>
          <p:cNvSpPr txBox="1"/>
          <p:nvPr/>
        </p:nvSpPr>
        <p:spPr>
          <a:xfrm>
            <a:off x="616132" y="6368798"/>
            <a:ext cx="10722428" cy="415498"/>
          </a:xfrm>
          <a:prstGeom prst="rect">
            <a:avLst/>
          </a:prstGeom>
          <a:noFill/>
        </p:spPr>
        <p:txBody>
          <a:bodyPr wrap="square">
            <a:spAutoFit/>
          </a:bodyPr>
          <a:lstStyle/>
          <a:p>
            <a:pPr marL="0" marR="0">
              <a:spcBef>
                <a:spcPts val="0"/>
              </a:spcBef>
              <a:spcAft>
                <a:spcPts val="0"/>
              </a:spcAft>
            </a:pPr>
            <a:r>
              <a:rPr lang="en-US" sz="1050" dirty="0">
                <a:effectLst/>
                <a:latin typeface="Calibri" panose="020F0502020204030204" pitchFamily="34" charset="0"/>
                <a:ea typeface="Times New Roman" panose="02020603050405020304" pitchFamily="18" charset="0"/>
                <a:cs typeface="Times New Roman" panose="02020603050405020304" pitchFamily="18" charset="0"/>
              </a:rPr>
              <a:t>Confidential – Patient Safety and Quality Improvement Work Product: Unless expressly stated otherwise, this document, and associated activities, are confidential and subject to all applicable privileges, including those provided pursuant to the Patient Safety and Quality Improvement Act of 2005, 42 C.F.R. § 3.206 (b)(4) and (5) ; A.R.S. § 36-445, </a:t>
            </a:r>
            <a:r>
              <a:rPr lang="en-US" sz="1050" i="1" dirty="0">
                <a:effectLst/>
                <a:latin typeface="Calibri" panose="020F0502020204030204" pitchFamily="34" charset="0"/>
                <a:ea typeface="Times New Roman" panose="02020603050405020304" pitchFamily="18" charset="0"/>
                <a:cs typeface="Times New Roman" panose="02020603050405020304" pitchFamily="18" charset="0"/>
              </a:rPr>
              <a:t>et seq</a:t>
            </a:r>
            <a:r>
              <a:rPr lang="en-US" sz="1050" dirty="0">
                <a:effectLst/>
                <a:latin typeface="Calibri" panose="020F0502020204030204" pitchFamily="34" charset="0"/>
                <a:ea typeface="Times New Roman" panose="02020603050405020304" pitchFamily="18" charset="0"/>
                <a:cs typeface="Times New Roman" panose="02020603050405020304" pitchFamily="18" charset="0"/>
              </a:rPr>
              <a:t>. and A.R.S. § 36-2401.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16169944"/>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9279C32C-D830-4B54-B038-8F88AD540B76}"/>
              </a:ext>
            </a:extLst>
          </p:cNvPr>
          <p:cNvGraphicFramePr/>
          <p:nvPr>
            <p:extLst>
              <p:ext uri="{D42A27DB-BD31-4B8C-83A1-F6EECF244321}">
                <p14:modId xmlns:p14="http://schemas.microsoft.com/office/powerpoint/2010/main" val="3363968699"/>
              </p:ext>
            </p:extLst>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819F7CE0-55FC-4EE7-A862-AF88E15F1871}"/>
              </a:ext>
            </a:extLst>
          </p:cNvPr>
          <p:cNvSpPr txBox="1"/>
          <p:nvPr/>
        </p:nvSpPr>
        <p:spPr>
          <a:xfrm>
            <a:off x="616132" y="6368798"/>
            <a:ext cx="10722428" cy="415498"/>
          </a:xfrm>
          <a:prstGeom prst="rect">
            <a:avLst/>
          </a:prstGeom>
          <a:noFill/>
        </p:spPr>
        <p:txBody>
          <a:bodyPr wrap="square">
            <a:spAutoFit/>
          </a:bodyPr>
          <a:lstStyle/>
          <a:p>
            <a:pPr marL="0" marR="0">
              <a:spcBef>
                <a:spcPts val="0"/>
              </a:spcBef>
              <a:spcAft>
                <a:spcPts val="0"/>
              </a:spcAft>
            </a:pPr>
            <a:r>
              <a:rPr lang="en-US" sz="1050" dirty="0">
                <a:effectLst/>
                <a:latin typeface="Calibri" panose="020F0502020204030204" pitchFamily="34" charset="0"/>
                <a:ea typeface="Times New Roman" panose="02020603050405020304" pitchFamily="18" charset="0"/>
                <a:cs typeface="Times New Roman" panose="02020603050405020304" pitchFamily="18" charset="0"/>
              </a:rPr>
              <a:t>Confidential – Patient Safety and Quality Improvement Work Product: Unless expressly stated otherwise, this document, and associated activities, are confidential and subject to all applicable privileges, including those provided pursuant to the Patient Safety and Quality Improvement Act of 2005, 42 C.F.R. § 3.206 (b)(4) and (5) ; A.R.S. § 36-445, </a:t>
            </a:r>
            <a:r>
              <a:rPr lang="en-US" sz="1050" i="1" dirty="0">
                <a:effectLst/>
                <a:latin typeface="Calibri" panose="020F0502020204030204" pitchFamily="34" charset="0"/>
                <a:ea typeface="Times New Roman" panose="02020603050405020304" pitchFamily="18" charset="0"/>
                <a:cs typeface="Times New Roman" panose="02020603050405020304" pitchFamily="18" charset="0"/>
              </a:rPr>
              <a:t>et seq</a:t>
            </a:r>
            <a:r>
              <a:rPr lang="en-US" sz="1050" dirty="0">
                <a:effectLst/>
                <a:latin typeface="Calibri" panose="020F0502020204030204" pitchFamily="34" charset="0"/>
                <a:ea typeface="Times New Roman" panose="02020603050405020304" pitchFamily="18" charset="0"/>
                <a:cs typeface="Times New Roman" panose="02020603050405020304" pitchFamily="18" charset="0"/>
              </a:rPr>
              <a:t>. and A.R.S. § 36-2401.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88118231"/>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D11C2925-A865-420E-9CB5-3067350AFA6C}"/>
              </a:ext>
            </a:extLst>
          </p:cNvPr>
          <p:cNvGraphicFramePr/>
          <p:nvPr>
            <p:extLst>
              <p:ext uri="{D42A27DB-BD31-4B8C-83A1-F6EECF244321}">
                <p14:modId xmlns:p14="http://schemas.microsoft.com/office/powerpoint/2010/main" val="1958432621"/>
              </p:ext>
            </p:extLst>
          </p:nvPr>
        </p:nvGraphicFramePr>
        <p:xfrm>
          <a:off x="2051628" y="1579852"/>
          <a:ext cx="7153332" cy="4028468"/>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1AFE36C3-71EE-4A68-91CF-528970060D9E}"/>
              </a:ext>
            </a:extLst>
          </p:cNvPr>
          <p:cNvSpPr txBox="1"/>
          <p:nvPr/>
        </p:nvSpPr>
        <p:spPr>
          <a:xfrm>
            <a:off x="616132" y="6368798"/>
            <a:ext cx="10722428" cy="415498"/>
          </a:xfrm>
          <a:prstGeom prst="rect">
            <a:avLst/>
          </a:prstGeom>
          <a:noFill/>
        </p:spPr>
        <p:txBody>
          <a:bodyPr wrap="square">
            <a:spAutoFit/>
          </a:bodyPr>
          <a:lstStyle/>
          <a:p>
            <a:pPr marL="0" marR="0">
              <a:spcBef>
                <a:spcPts val="0"/>
              </a:spcBef>
              <a:spcAft>
                <a:spcPts val="0"/>
              </a:spcAft>
            </a:pPr>
            <a:r>
              <a:rPr lang="en-US" sz="1050" dirty="0">
                <a:effectLst/>
                <a:latin typeface="Calibri" panose="020F0502020204030204" pitchFamily="34" charset="0"/>
                <a:ea typeface="Times New Roman" panose="02020603050405020304" pitchFamily="18" charset="0"/>
                <a:cs typeface="Times New Roman" panose="02020603050405020304" pitchFamily="18" charset="0"/>
              </a:rPr>
              <a:t>Confidential – Patient Safety and Quality Improvement Work Product: Unless expressly stated otherwise, this document, and associated activities, are confidential and subject to all applicable privileges, including those provided pursuant to the Patient Safety and Quality Improvement Act of 2005, 42 C.F.R. § 3.206 (b)(4) and (5) ; A.R.S. § 36-445, </a:t>
            </a:r>
            <a:r>
              <a:rPr lang="en-US" sz="1050" i="1" dirty="0">
                <a:effectLst/>
                <a:latin typeface="Calibri" panose="020F0502020204030204" pitchFamily="34" charset="0"/>
                <a:ea typeface="Times New Roman" panose="02020603050405020304" pitchFamily="18" charset="0"/>
                <a:cs typeface="Times New Roman" panose="02020603050405020304" pitchFamily="18" charset="0"/>
              </a:rPr>
              <a:t>et seq</a:t>
            </a:r>
            <a:r>
              <a:rPr lang="en-US" sz="1050" dirty="0">
                <a:effectLst/>
                <a:latin typeface="Calibri" panose="020F0502020204030204" pitchFamily="34" charset="0"/>
                <a:ea typeface="Times New Roman" panose="02020603050405020304" pitchFamily="18" charset="0"/>
                <a:cs typeface="Times New Roman" panose="02020603050405020304" pitchFamily="18" charset="0"/>
              </a:rPr>
              <a:t>. and A.R.S. § 36-2401.</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5580379"/>
      </p:ext>
    </p:extLst>
  </p:cSld>
  <p:clrMapOvr>
    <a:masterClrMapping/>
  </p:clrMapOvr>
  <p:transition spd="slow">
    <p:fade/>
  </p:transition>
</p:sld>
</file>

<file path=ppt/theme/theme1.xml><?xml version="1.0" encoding="utf-8"?>
<a:theme xmlns:a="http://schemas.openxmlformats.org/drawingml/2006/main" name="Office Theme">
  <a:themeElements>
    <a:clrScheme name="Phoenix Children's Brand Colors">
      <a:dk1>
        <a:srgbClr val="3C3834"/>
      </a:dk1>
      <a:lt1>
        <a:srgbClr val="FFFFFF"/>
      </a:lt1>
      <a:dk2>
        <a:srgbClr val="C3BFB6"/>
      </a:dk2>
      <a:lt2>
        <a:srgbClr val="F91E26"/>
      </a:lt2>
      <a:accent1>
        <a:srgbClr val="5BC2E7"/>
      </a:accent1>
      <a:accent2>
        <a:srgbClr val="FBD871"/>
      </a:accent2>
      <a:accent3>
        <a:srgbClr val="A9C37F"/>
      </a:accent3>
      <a:accent4>
        <a:srgbClr val="E782A9"/>
      </a:accent4>
      <a:accent5>
        <a:srgbClr val="13284B"/>
      </a:accent5>
      <a:accent6>
        <a:srgbClr val="ED8B00"/>
      </a:accent6>
      <a:hlink>
        <a:srgbClr val="43B02A"/>
      </a:hlink>
      <a:folHlink>
        <a:srgbClr val="833077"/>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11865</TotalTime>
  <Words>1546</Words>
  <Application>Microsoft Office PowerPoint</Application>
  <PresentationFormat>Widescreen</PresentationFormat>
  <Paragraphs>126</Paragraphs>
  <Slides>12</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Lexend</vt:lpstr>
      <vt:lpstr>Office Theme</vt:lpstr>
      <vt:lpstr>Outpatient Rehab RVU Industry Responses</vt:lpstr>
      <vt:lpstr>Survey Information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Mcgowan, Shawn</dc:creator>
  <cp:lastModifiedBy>Mackey, Mikaela</cp:lastModifiedBy>
  <cp:revision>440</cp:revision>
  <dcterms:created xsi:type="dcterms:W3CDTF">2022-01-20T21:02:16Z</dcterms:created>
  <dcterms:modified xsi:type="dcterms:W3CDTF">2022-08-12T22:11:13Z</dcterms:modified>
</cp:coreProperties>
</file>